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257" r:id="rId5"/>
    <p:sldId id="380" r:id="rId6"/>
    <p:sldId id="362" r:id="rId7"/>
    <p:sldId id="379" r:id="rId8"/>
    <p:sldId id="374" r:id="rId9"/>
    <p:sldId id="333" r:id="rId10"/>
    <p:sldId id="351" r:id="rId11"/>
    <p:sldId id="386" r:id="rId12"/>
    <p:sldId id="385" r:id="rId13"/>
    <p:sldId id="387" r:id="rId14"/>
    <p:sldId id="339" r:id="rId15"/>
    <p:sldId id="401" r:id="rId16"/>
    <p:sldId id="404" r:id="rId17"/>
    <p:sldId id="403" r:id="rId18"/>
    <p:sldId id="402" r:id="rId19"/>
    <p:sldId id="306" r:id="rId20"/>
    <p:sldId id="406" r:id="rId21"/>
    <p:sldId id="382" r:id="rId22"/>
    <p:sldId id="337" r:id="rId23"/>
    <p:sldId id="394" r:id="rId24"/>
    <p:sldId id="395" r:id="rId25"/>
    <p:sldId id="396" r:id="rId26"/>
    <p:sldId id="397" r:id="rId27"/>
    <p:sldId id="342" r:id="rId28"/>
    <p:sldId id="293" r:id="rId29"/>
    <p:sldId id="405" r:id="rId30"/>
    <p:sldId id="367" r:id="rId31"/>
    <p:sldId id="291" r:id="rId32"/>
  </p:sldIdLst>
  <p:sldSz cx="12192000" cy="6858000"/>
  <p:notesSz cx="6858000" cy="9144000"/>
  <p:embeddedFontLst>
    <p:embeddedFont>
      <p:font typeface="Montserrat" panose="020B0604020202020204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Alexandria Semi Bold" panose="020B0604020202020204" charset="0"/>
      <p:regular r:id="rId43"/>
    </p:embeddedFont>
    <p:embeddedFont>
      <p:font typeface="Sora Light" panose="020B0604020202020204" charset="0"/>
      <p:regular r:id="rId44"/>
    </p:embeddedFont>
    <p:embeddedFont>
      <p:font typeface="Verdana" panose="020B0604030504040204" pitchFamily="34" charset="0"/>
      <p:regular r:id="rId45"/>
      <p:bold r:id="rId46"/>
      <p:italic r:id="rId47"/>
      <p:boldItalic r:id="rId48"/>
    </p:embeddedFont>
    <p:embeddedFont>
      <p:font typeface="Open Sans" panose="020B0604020202020204" charset="0"/>
      <p:regular r:id="rId49"/>
      <p:bold r:id="rId50"/>
      <p:italic r:id="rId51"/>
      <p:boldItalic r:id="rId52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presentação" id="{5EC48E1A-0A57-4009-A661-E711450E359B}">
          <p14:sldIdLst>
            <p14:sldId id="257"/>
            <p14:sldId id="380"/>
            <p14:sldId id="362"/>
            <p14:sldId id="379"/>
            <p14:sldId id="374"/>
            <p14:sldId id="333"/>
            <p14:sldId id="351"/>
            <p14:sldId id="386"/>
            <p14:sldId id="385"/>
            <p14:sldId id="387"/>
            <p14:sldId id="339"/>
            <p14:sldId id="401"/>
            <p14:sldId id="404"/>
            <p14:sldId id="403"/>
            <p14:sldId id="402"/>
            <p14:sldId id="306"/>
            <p14:sldId id="406"/>
            <p14:sldId id="382"/>
            <p14:sldId id="337"/>
            <p14:sldId id="394"/>
            <p14:sldId id="395"/>
            <p14:sldId id="396"/>
            <p14:sldId id="397"/>
            <p14:sldId id="342"/>
            <p14:sldId id="293"/>
            <p14:sldId id="405"/>
            <p14:sldId id="367"/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D6F79B-D15A-9E36-E996-57FF558752FA}" name="Claudia Fernanda Iten" initials="CF" userId="S::claudia.iten@previdencia.gov.br::f60666e9-759a-4118-a8ce-5da25718e7c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3EFF"/>
    <a:srgbClr val="FFD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D45D73-2F00-42CB-884D-472CBA318DAB}" v="8" dt="2026-05-14T01:17:12.9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47" autoAdjust="0"/>
    <p:restoredTop sz="96247" autoAdjust="0"/>
  </p:normalViewPr>
  <p:slideViewPr>
    <p:cSldViewPr snapToGrid="0">
      <p:cViewPr varScale="1">
        <p:scale>
          <a:sx n="76" d="100"/>
          <a:sy n="76" d="100"/>
        </p:scale>
        <p:origin x="72" y="2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5.fntdata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presProps" Target="presProps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17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font" Target="fonts/font7.fntdata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ex Albert Rodrigues" userId="0504e497-abbf-4085-9835-ae1bb81367a0" providerId="ADAL" clId="{3D3BEDB9-8F4D-41C5-8853-219BD2560E6B}"/>
    <pc:docChg chg="custSel addSld delSld modSld sldOrd modSection">
      <pc:chgData name="Allex Albert Rodrigues" userId="0504e497-abbf-4085-9835-ae1bb81367a0" providerId="ADAL" clId="{3D3BEDB9-8F4D-41C5-8853-219BD2560E6B}" dt="2026-05-14T01:21:34.082" v="544"/>
      <pc:docMkLst>
        <pc:docMk/>
      </pc:docMkLst>
      <pc:sldChg chg="addSp modSp mod">
        <pc:chgData name="Allex Albert Rodrigues" userId="0504e497-abbf-4085-9835-ae1bb81367a0" providerId="ADAL" clId="{3D3BEDB9-8F4D-41C5-8853-219BD2560E6B}" dt="2026-05-14T01:07:26.987" v="400" actId="1076"/>
        <pc:sldMkLst>
          <pc:docMk/>
          <pc:sldMk cId="1435516063" sldId="257"/>
        </pc:sldMkLst>
        <pc:spChg chg="mod">
          <ac:chgData name="Allex Albert Rodrigues" userId="0504e497-abbf-4085-9835-ae1bb81367a0" providerId="ADAL" clId="{3D3BEDB9-8F4D-41C5-8853-219BD2560E6B}" dt="2026-05-14T00:55:11.651" v="1" actId="20577"/>
          <ac:spMkLst>
            <pc:docMk/>
            <pc:sldMk cId="1435516063" sldId="257"/>
            <ac:spMk id="6" creationId="{A4A5B7B6-E5BC-93B2-6B6C-38EA037CA134}"/>
          </ac:spMkLst>
        </pc:spChg>
        <pc:picChg chg="add mod">
          <ac:chgData name="Allex Albert Rodrigues" userId="0504e497-abbf-4085-9835-ae1bb81367a0" providerId="ADAL" clId="{3D3BEDB9-8F4D-41C5-8853-219BD2560E6B}" dt="2026-05-14T01:07:26.987" v="400" actId="1076"/>
          <ac:picMkLst>
            <pc:docMk/>
            <pc:sldMk cId="1435516063" sldId="257"/>
            <ac:picMk id="3" creationId="{18EC59C4-6EB5-9FA9-CADA-07924A54A521}"/>
          </ac:picMkLst>
        </pc:picChg>
      </pc:sldChg>
      <pc:sldChg chg="add del">
        <pc:chgData name="Allex Albert Rodrigues" userId="0504e497-abbf-4085-9835-ae1bb81367a0" providerId="ADAL" clId="{3D3BEDB9-8F4D-41C5-8853-219BD2560E6B}" dt="2026-05-14T00:59:04.736" v="77"/>
        <pc:sldMkLst>
          <pc:docMk/>
          <pc:sldMk cId="3376851681" sldId="291"/>
        </pc:sldMkLst>
      </pc:sldChg>
      <pc:sldChg chg="addSp delSp modSp mod">
        <pc:chgData name="Allex Albert Rodrigues" userId="0504e497-abbf-4085-9835-ae1bb81367a0" providerId="ADAL" clId="{3D3BEDB9-8F4D-41C5-8853-219BD2560E6B}" dt="2026-05-14T01:13:19.376" v="451" actId="20577"/>
        <pc:sldMkLst>
          <pc:docMk/>
          <pc:sldMk cId="1676244639" sldId="293"/>
        </pc:sldMkLst>
        <pc:spChg chg="mod">
          <ac:chgData name="Allex Albert Rodrigues" userId="0504e497-abbf-4085-9835-ae1bb81367a0" providerId="ADAL" clId="{3D3BEDB9-8F4D-41C5-8853-219BD2560E6B}" dt="2026-05-14T01:06:07.447" v="398" actId="6549"/>
          <ac:spMkLst>
            <pc:docMk/>
            <pc:sldMk cId="1676244639" sldId="293"/>
            <ac:spMk id="2" creationId="{79072708-BFE1-83CA-6CAD-2D73E8628FB0}"/>
          </ac:spMkLst>
        </pc:spChg>
        <pc:spChg chg="add mod">
          <ac:chgData name="Allex Albert Rodrigues" userId="0504e497-abbf-4085-9835-ae1bb81367a0" providerId="ADAL" clId="{3D3BEDB9-8F4D-41C5-8853-219BD2560E6B}" dt="2026-05-14T01:05:22.600" v="341" actId="207"/>
          <ac:spMkLst>
            <pc:docMk/>
            <pc:sldMk cId="1676244639" sldId="293"/>
            <ac:spMk id="3" creationId="{AA9A419F-F5FC-19A4-7198-2DB715CD2BD2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5" creationId="{97F6B78A-E9DD-61AC-2DB6-6664A1AED9F4}"/>
          </ac:spMkLst>
        </pc:spChg>
        <pc:spChg chg="mod">
          <ac:chgData name="Allex Albert Rodrigues" userId="0504e497-abbf-4085-9835-ae1bb81367a0" providerId="ADAL" clId="{3D3BEDB9-8F4D-41C5-8853-219BD2560E6B}" dt="2026-05-14T01:05:22.600" v="341" actId="207"/>
          <ac:spMkLst>
            <pc:docMk/>
            <pc:sldMk cId="1676244639" sldId="293"/>
            <ac:spMk id="6" creationId="{09F57176-8079-784F-E827-F01FD8BA385F}"/>
          </ac:spMkLst>
        </pc:spChg>
        <pc:spChg chg="add mod">
          <ac:chgData name="Allex Albert Rodrigues" userId="0504e497-abbf-4085-9835-ae1bb81367a0" providerId="ADAL" clId="{3D3BEDB9-8F4D-41C5-8853-219BD2560E6B}" dt="2026-05-14T01:13:19.376" v="451" actId="20577"/>
          <ac:spMkLst>
            <pc:docMk/>
            <pc:sldMk cId="1676244639" sldId="293"/>
            <ac:spMk id="7" creationId="{B0B265C1-25D6-121F-F935-B944E77A0AF3}"/>
          </ac:spMkLst>
        </pc:spChg>
        <pc:spChg chg="add mod">
          <ac:chgData name="Allex Albert Rodrigues" userId="0504e497-abbf-4085-9835-ae1bb81367a0" providerId="ADAL" clId="{3D3BEDB9-8F4D-41C5-8853-219BD2560E6B}" dt="2026-05-14T01:06:00.301" v="397" actId="14100"/>
          <ac:spMkLst>
            <pc:docMk/>
            <pc:sldMk cId="1676244639" sldId="293"/>
            <ac:spMk id="8" creationId="{FF2DC906-0EE9-3DE4-7E3F-8A598AFF24EA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0" creationId="{00887732-5DD5-78B4-7281-0E5F7F6538FA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1" creationId="{B8AF0E87-FF0A-F724-77C7-C193B1A0E22E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3" creationId="{BE3406FA-23C5-9CB7-B2DF-6D16C806B21F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4" creationId="{2AC13F7B-F30A-BFCB-0FA1-7FBB78018F75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6" creationId="{43F4AB9D-8F13-8AB5-C857-EAE5450E1D5B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7" creationId="{38C3A1BB-5B4B-7955-6012-DA846C475CE4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28" creationId="{6434329E-36BF-96B6-6BAF-B4901F4EE682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33" creationId="{FFDD7687-D28F-D64B-3EC0-DE6F6DECE517}"/>
          </ac:spMkLst>
        </pc:spChg>
        <pc:spChg chg="del">
          <ac:chgData name="Allex Albert Rodrigues" userId="0504e497-abbf-4085-9835-ae1bb81367a0" providerId="ADAL" clId="{3D3BEDB9-8F4D-41C5-8853-219BD2560E6B}" dt="2026-05-14T00:55:59.724" v="10" actId="478"/>
          <ac:spMkLst>
            <pc:docMk/>
            <pc:sldMk cId="1676244639" sldId="293"/>
            <ac:spMk id="34" creationId="{A1B40105-C155-8F64-3800-B68F57F84AAB}"/>
          </ac:spMkLst>
        </pc:spChg>
      </pc:sldChg>
      <pc:sldChg chg="del">
        <pc:chgData name="Allex Albert Rodrigues" userId="0504e497-abbf-4085-9835-ae1bb81367a0" providerId="ADAL" clId="{3D3BEDB9-8F4D-41C5-8853-219BD2560E6B}" dt="2026-05-14T00:55:41.645" v="5" actId="47"/>
        <pc:sldMkLst>
          <pc:docMk/>
          <pc:sldMk cId="2061421801" sldId="301"/>
        </pc:sldMkLst>
      </pc:sldChg>
      <pc:sldChg chg="delSp modSp mod">
        <pc:chgData name="Allex Albert Rodrigues" userId="0504e497-abbf-4085-9835-ae1bb81367a0" providerId="ADAL" clId="{3D3BEDB9-8F4D-41C5-8853-219BD2560E6B}" dt="2026-05-14T01:12:34.030" v="443" actId="1076"/>
        <pc:sldMkLst>
          <pc:docMk/>
          <pc:sldMk cId="4131924257" sldId="306"/>
        </pc:sldMkLst>
        <pc:spChg chg="del">
          <ac:chgData name="Allex Albert Rodrigues" userId="0504e497-abbf-4085-9835-ae1bb81367a0" providerId="ADAL" clId="{3D3BEDB9-8F4D-41C5-8853-219BD2560E6B}" dt="2026-05-14T01:12:21.668" v="439" actId="478"/>
          <ac:spMkLst>
            <pc:docMk/>
            <pc:sldMk cId="4131924257" sldId="306"/>
            <ac:spMk id="5" creationId="{CD1FE13F-B2FD-0B6C-D41B-5685B41BB0F6}"/>
          </ac:spMkLst>
        </pc:spChg>
        <pc:spChg chg="mod">
          <ac:chgData name="Allex Albert Rodrigues" userId="0504e497-abbf-4085-9835-ae1bb81367a0" providerId="ADAL" clId="{3D3BEDB9-8F4D-41C5-8853-219BD2560E6B}" dt="2026-05-14T01:11:41.428" v="430" actId="1076"/>
          <ac:spMkLst>
            <pc:docMk/>
            <pc:sldMk cId="4131924257" sldId="306"/>
            <ac:spMk id="7" creationId="{E34BDB5C-8C0A-FF74-C7BC-4629BD4C2461}"/>
          </ac:spMkLst>
        </pc:spChg>
        <pc:spChg chg="mod">
          <ac:chgData name="Allex Albert Rodrigues" userId="0504e497-abbf-4085-9835-ae1bb81367a0" providerId="ADAL" clId="{3D3BEDB9-8F4D-41C5-8853-219BD2560E6B}" dt="2026-05-14T01:12:34.030" v="443" actId="1076"/>
          <ac:spMkLst>
            <pc:docMk/>
            <pc:sldMk cId="4131924257" sldId="306"/>
            <ac:spMk id="8" creationId="{E4A1D260-CFDD-817E-0F02-D96089C926DB}"/>
          </ac:spMkLst>
        </pc:spChg>
        <pc:spChg chg="mod">
          <ac:chgData name="Allex Albert Rodrigues" userId="0504e497-abbf-4085-9835-ae1bb81367a0" providerId="ADAL" clId="{3D3BEDB9-8F4D-41C5-8853-219BD2560E6B}" dt="2026-05-14T01:12:28.411" v="441" actId="1076"/>
          <ac:spMkLst>
            <pc:docMk/>
            <pc:sldMk cId="4131924257" sldId="306"/>
            <ac:spMk id="10" creationId="{46407F1B-B1ED-726B-C49F-5B08DA8995E1}"/>
          </ac:spMkLst>
        </pc:spChg>
        <pc:spChg chg="del">
          <ac:chgData name="Allex Albert Rodrigues" userId="0504e497-abbf-4085-9835-ae1bb81367a0" providerId="ADAL" clId="{3D3BEDB9-8F4D-41C5-8853-219BD2560E6B}" dt="2026-05-14T01:10:57.884" v="402" actId="478"/>
          <ac:spMkLst>
            <pc:docMk/>
            <pc:sldMk cId="4131924257" sldId="306"/>
            <ac:spMk id="11" creationId="{89F4DEB4-58F5-D1BE-4D61-652A52F6BE5D}"/>
          </ac:spMkLst>
        </pc:spChg>
        <pc:spChg chg="del">
          <ac:chgData name="Allex Albert Rodrigues" userId="0504e497-abbf-4085-9835-ae1bb81367a0" providerId="ADAL" clId="{3D3BEDB9-8F4D-41C5-8853-219BD2560E6B}" dt="2026-05-14T01:10:57.884" v="402" actId="478"/>
          <ac:spMkLst>
            <pc:docMk/>
            <pc:sldMk cId="4131924257" sldId="306"/>
            <ac:spMk id="15" creationId="{86F3CFEE-417F-EABC-20B0-202D7EC3114A}"/>
          </ac:spMkLst>
        </pc:spChg>
        <pc:spChg chg="mod">
          <ac:chgData name="Allex Albert Rodrigues" userId="0504e497-abbf-4085-9835-ae1bb81367a0" providerId="ADAL" clId="{3D3BEDB9-8F4D-41C5-8853-219BD2560E6B}" dt="2026-05-14T01:11:41.428" v="430" actId="1076"/>
          <ac:spMkLst>
            <pc:docMk/>
            <pc:sldMk cId="4131924257" sldId="306"/>
            <ac:spMk id="18" creationId="{6E66CEBB-1363-71A9-0C48-D239EB3F2111}"/>
          </ac:spMkLst>
        </pc:spChg>
        <pc:spChg chg="mod">
          <ac:chgData name="Allex Albert Rodrigues" userId="0504e497-abbf-4085-9835-ae1bb81367a0" providerId="ADAL" clId="{3D3BEDB9-8F4D-41C5-8853-219BD2560E6B}" dt="2026-05-14T01:12:25.310" v="440" actId="1076"/>
          <ac:spMkLst>
            <pc:docMk/>
            <pc:sldMk cId="4131924257" sldId="306"/>
            <ac:spMk id="19" creationId="{B5A2335B-FB91-4E18-C1A1-793327F7D879}"/>
          </ac:spMkLst>
        </pc:spChg>
        <pc:picChg chg="del">
          <ac:chgData name="Allex Albert Rodrigues" userId="0504e497-abbf-4085-9835-ae1bb81367a0" providerId="ADAL" clId="{3D3BEDB9-8F4D-41C5-8853-219BD2560E6B}" dt="2026-05-14T01:10:57.884" v="402" actId="478"/>
          <ac:picMkLst>
            <pc:docMk/>
            <pc:sldMk cId="4131924257" sldId="306"/>
            <ac:picMk id="20" creationId="{506FB703-B47C-9E58-B904-E9F3EDABF04C}"/>
          </ac:picMkLst>
        </pc:picChg>
      </pc:sldChg>
      <pc:sldChg chg="del">
        <pc:chgData name="Allex Albert Rodrigues" userId="0504e497-abbf-4085-9835-ae1bb81367a0" providerId="ADAL" clId="{3D3BEDB9-8F4D-41C5-8853-219BD2560E6B}" dt="2026-05-14T00:55:16.314" v="2" actId="47"/>
        <pc:sldMkLst>
          <pc:docMk/>
          <pc:sldMk cId="1251465803" sldId="315"/>
        </pc:sldMkLst>
      </pc:sldChg>
      <pc:sldChg chg="delSp">
        <pc:chgData name="Allex Albert Rodrigues" userId="0504e497-abbf-4085-9835-ae1bb81367a0" providerId="ADAL" clId="{3D3BEDB9-8F4D-41C5-8853-219BD2560E6B}" dt="2026-05-14T01:08:44.998" v="401" actId="478"/>
        <pc:sldMkLst>
          <pc:docMk/>
          <pc:sldMk cId="1886173541" sldId="333"/>
        </pc:sldMkLst>
        <pc:grpChg chg="del">
          <ac:chgData name="Allex Albert Rodrigues" userId="0504e497-abbf-4085-9835-ae1bb81367a0" providerId="ADAL" clId="{3D3BEDB9-8F4D-41C5-8853-219BD2560E6B}" dt="2026-05-14T01:08:44.998" v="401" actId="478"/>
          <ac:grpSpMkLst>
            <pc:docMk/>
            <pc:sldMk cId="1886173541" sldId="333"/>
            <ac:grpSpMk id="2" creationId="{F5FBC56F-2F48-4E42-02F8-D115B29668EB}"/>
          </ac:grpSpMkLst>
        </pc:grpChg>
      </pc:sldChg>
      <pc:sldChg chg="del">
        <pc:chgData name="Allex Albert Rodrigues" userId="0504e497-abbf-4085-9835-ae1bb81367a0" providerId="ADAL" clId="{3D3BEDB9-8F4D-41C5-8853-219BD2560E6B}" dt="2026-05-14T00:55:40.252" v="4" actId="47"/>
        <pc:sldMkLst>
          <pc:docMk/>
          <pc:sldMk cId="3228781141" sldId="363"/>
        </pc:sldMkLst>
      </pc:sldChg>
      <pc:sldChg chg="del">
        <pc:chgData name="Allex Albert Rodrigues" userId="0504e497-abbf-4085-9835-ae1bb81367a0" providerId="ADAL" clId="{3D3BEDB9-8F4D-41C5-8853-219BD2560E6B}" dt="2026-05-14T00:55:42.911" v="6" actId="47"/>
        <pc:sldMkLst>
          <pc:docMk/>
          <pc:sldMk cId="2486478482" sldId="364"/>
        </pc:sldMkLst>
      </pc:sldChg>
      <pc:sldChg chg="del">
        <pc:chgData name="Allex Albert Rodrigues" userId="0504e497-abbf-4085-9835-ae1bb81367a0" providerId="ADAL" clId="{3D3BEDB9-8F4D-41C5-8853-219BD2560E6B}" dt="2026-05-14T00:55:44.866" v="8" actId="47"/>
        <pc:sldMkLst>
          <pc:docMk/>
          <pc:sldMk cId="3742764449" sldId="366"/>
        </pc:sldMkLst>
      </pc:sldChg>
      <pc:sldChg chg="addSp modSp add mod">
        <pc:chgData name="Allex Albert Rodrigues" userId="0504e497-abbf-4085-9835-ae1bb81367a0" providerId="ADAL" clId="{3D3BEDB9-8F4D-41C5-8853-219BD2560E6B}" dt="2026-05-14T01:00:31.112" v="142" actId="208"/>
        <pc:sldMkLst>
          <pc:docMk/>
          <pc:sldMk cId="4063519809" sldId="367"/>
        </pc:sldMkLst>
        <pc:spChg chg="add mod">
          <ac:chgData name="Allex Albert Rodrigues" userId="0504e497-abbf-4085-9835-ae1bb81367a0" providerId="ADAL" clId="{3D3BEDB9-8F4D-41C5-8853-219BD2560E6B}" dt="2026-05-14T01:00:11.063" v="139" actId="14100"/>
          <ac:spMkLst>
            <pc:docMk/>
            <pc:sldMk cId="4063519809" sldId="367"/>
            <ac:spMk id="3" creationId="{E85E27B9-2E89-6BB4-6684-76326B9E32CA}"/>
          </ac:spMkLst>
        </pc:spChg>
        <pc:spChg chg="mod">
          <ac:chgData name="Allex Albert Rodrigues" userId="0504e497-abbf-4085-9835-ae1bb81367a0" providerId="ADAL" clId="{3D3BEDB9-8F4D-41C5-8853-219BD2560E6B}" dt="2026-05-14T01:00:31.112" v="142" actId="208"/>
          <ac:spMkLst>
            <pc:docMk/>
            <pc:sldMk cId="4063519809" sldId="367"/>
            <ac:spMk id="7" creationId="{367293AF-1DEE-2400-0FE5-537994FA9618}"/>
          </ac:spMkLst>
        </pc:spChg>
        <pc:graphicFrameChg chg="modGraphic">
          <ac:chgData name="Allex Albert Rodrigues" userId="0504e497-abbf-4085-9835-ae1bb81367a0" providerId="ADAL" clId="{3D3BEDB9-8F4D-41C5-8853-219BD2560E6B}" dt="2026-05-14T00:59:43.613" v="107" actId="20577"/>
          <ac:graphicFrameMkLst>
            <pc:docMk/>
            <pc:sldMk cId="4063519809" sldId="367"/>
            <ac:graphicFrameMk id="5" creationId="{FCE160F2-D5B3-7614-1E0D-91BB616C4EAC}"/>
          </ac:graphicFrameMkLst>
        </pc:graphicFrameChg>
      </pc:sldChg>
      <pc:sldChg chg="ord">
        <pc:chgData name="Allex Albert Rodrigues" userId="0504e497-abbf-4085-9835-ae1bb81367a0" providerId="ADAL" clId="{3D3BEDB9-8F4D-41C5-8853-219BD2560E6B}" dt="2026-05-14T01:21:34.082" v="544"/>
        <pc:sldMkLst>
          <pc:docMk/>
          <pc:sldMk cId="202868078" sldId="382"/>
        </pc:sldMkLst>
      </pc:sldChg>
      <pc:sldChg chg="modSp mod">
        <pc:chgData name="Allex Albert Rodrigues" userId="0504e497-abbf-4085-9835-ae1bb81367a0" providerId="ADAL" clId="{3D3BEDB9-8F4D-41C5-8853-219BD2560E6B}" dt="2026-05-14T01:21:19.932" v="542" actId="20577"/>
        <pc:sldMkLst>
          <pc:docMk/>
          <pc:sldMk cId="698184392" sldId="387"/>
        </pc:sldMkLst>
        <pc:spChg chg="mod">
          <ac:chgData name="Allex Albert Rodrigues" userId="0504e497-abbf-4085-9835-ae1bb81367a0" providerId="ADAL" clId="{3D3BEDB9-8F4D-41C5-8853-219BD2560E6B}" dt="2026-05-14T01:21:19.932" v="542" actId="20577"/>
          <ac:spMkLst>
            <pc:docMk/>
            <pc:sldMk cId="698184392" sldId="387"/>
            <ac:spMk id="6" creationId="{7ED82D1E-6793-F6A0-8FEC-5D5ABB41BF18}"/>
          </ac:spMkLst>
        </pc:spChg>
      </pc:sldChg>
      <pc:sldChg chg="del">
        <pc:chgData name="Allex Albert Rodrigues" userId="0504e497-abbf-4085-9835-ae1bb81367a0" providerId="ADAL" clId="{3D3BEDB9-8F4D-41C5-8853-219BD2560E6B}" dt="2026-05-14T00:55:44.054" v="7" actId="47"/>
        <pc:sldMkLst>
          <pc:docMk/>
          <pc:sldMk cId="4153395620" sldId="398"/>
        </pc:sldMkLst>
      </pc:sldChg>
      <pc:sldChg chg="del">
        <pc:chgData name="Allex Albert Rodrigues" userId="0504e497-abbf-4085-9835-ae1bb81367a0" providerId="ADAL" clId="{3D3BEDB9-8F4D-41C5-8853-219BD2560E6B}" dt="2026-05-14T00:55:38.881" v="3" actId="47"/>
        <pc:sldMkLst>
          <pc:docMk/>
          <pc:sldMk cId="1341449943" sldId="400"/>
        </pc:sldMkLst>
      </pc:sldChg>
      <pc:sldChg chg="add del">
        <pc:chgData name="Allex Albert Rodrigues" userId="0504e497-abbf-4085-9835-ae1bb81367a0" providerId="ADAL" clId="{3D3BEDB9-8F4D-41C5-8853-219BD2560E6B}" dt="2026-05-14T00:58:36.042" v="76" actId="47"/>
        <pc:sldMkLst>
          <pc:docMk/>
          <pc:sldMk cId="1555425396" sldId="405"/>
        </pc:sldMkLst>
      </pc:sldChg>
      <pc:sldChg chg="addSp delSp modSp new mod">
        <pc:chgData name="Allex Albert Rodrigues" userId="0504e497-abbf-4085-9835-ae1bb81367a0" providerId="ADAL" clId="{3D3BEDB9-8F4D-41C5-8853-219BD2560E6B}" dt="2026-05-14T01:17:42.837" v="512" actId="6549"/>
        <pc:sldMkLst>
          <pc:docMk/>
          <pc:sldMk cId="3704509517" sldId="405"/>
        </pc:sldMkLst>
        <pc:spChg chg="del">
          <ac:chgData name="Allex Albert Rodrigues" userId="0504e497-abbf-4085-9835-ae1bb81367a0" providerId="ADAL" clId="{3D3BEDB9-8F4D-41C5-8853-219BD2560E6B}" dt="2026-05-14T01:16:16.124" v="453" actId="478"/>
          <ac:spMkLst>
            <pc:docMk/>
            <pc:sldMk cId="3704509517" sldId="405"/>
            <ac:spMk id="2" creationId="{53721717-7F23-B046-4A1B-7E6958351EE5}"/>
          </ac:spMkLst>
        </pc:spChg>
        <pc:spChg chg="del">
          <ac:chgData name="Allex Albert Rodrigues" userId="0504e497-abbf-4085-9835-ae1bb81367a0" providerId="ADAL" clId="{3D3BEDB9-8F4D-41C5-8853-219BD2560E6B}" dt="2026-05-14T01:16:19.179" v="454" actId="478"/>
          <ac:spMkLst>
            <pc:docMk/>
            <pc:sldMk cId="3704509517" sldId="405"/>
            <ac:spMk id="3" creationId="{DA05A819-39DC-A7D5-1D5B-4571ADEAFACF}"/>
          </ac:spMkLst>
        </pc:spChg>
        <pc:spChg chg="add mod">
          <ac:chgData name="Allex Albert Rodrigues" userId="0504e497-abbf-4085-9835-ae1bb81367a0" providerId="ADAL" clId="{3D3BEDB9-8F4D-41C5-8853-219BD2560E6B}" dt="2026-05-14T01:17:42.837" v="512" actId="6549"/>
          <ac:spMkLst>
            <pc:docMk/>
            <pc:sldMk cId="3704509517" sldId="405"/>
            <ac:spMk id="7" creationId="{4EF48A96-C223-C7EC-3FE5-D8705BB6BB1B}"/>
          </ac:spMkLst>
        </pc:spChg>
        <pc:picChg chg="add mod">
          <ac:chgData name="Allex Albert Rodrigues" userId="0504e497-abbf-4085-9835-ae1bb81367a0" providerId="ADAL" clId="{3D3BEDB9-8F4D-41C5-8853-219BD2560E6B}" dt="2026-05-14T01:17:01.567" v="459" actId="1076"/>
          <ac:picMkLst>
            <pc:docMk/>
            <pc:sldMk cId="3704509517" sldId="405"/>
            <ac:picMk id="6" creationId="{F0575F67-588B-116A-649F-A217C215B3D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E50C87B4-0168-01F6-F0B6-2942A1C074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25BE4B9-382F-3FF8-0A2B-81BA638E9E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22D03-5DC2-4288-BB99-2EEA808FADD2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7D626A-B5C1-7E65-2E05-3232E6B6D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657CDC-B684-482E-697B-0F774B04746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65559-0433-4625-9C99-43B76603DE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82391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44A4D-EB15-4239-B5F0-40F7B2173D66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0A1D9-0D8A-4547-B577-09E6BE126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84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0442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0583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3924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2471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9782D-4BB8-4553-BDA1-100F26965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9C1E1EC-B846-4A7C-FDCF-F79B2035C0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F5CA798-EAA7-6512-0478-2DA693F3C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B2D91BD-7D23-1855-608A-F516424425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5F23B-8417-4B37-A3B9-7E507FBBD198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0769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89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983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 + Tópicos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594934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052299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087279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12260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157937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Número de Slide 2">
            <a:extLst>
              <a:ext uri="{FF2B5EF4-FFF2-40B4-BE49-F238E27FC236}">
                <a16:creationId xmlns:a16="http://schemas.microsoft.com/office/drawing/2014/main" id="{C465D8B8-F9D4-6F62-8DCA-644290F42E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8112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sobr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F8248B6C-D00C-BD3D-4D0B-29CFEBD73C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331B51F-1C9F-ED2C-3623-E77810B3C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84" y="977979"/>
            <a:ext cx="4399472" cy="1443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DB9333CD-3935-A2B2-2011-AA8333C0A1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E6FD5BD-5435-DB5E-78A3-B3EE63FA72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7284" y="2639464"/>
            <a:ext cx="4399472" cy="28813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089340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A1DC1E-BF7E-8033-F7A5-BE4BA84D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950" y="723007"/>
            <a:ext cx="5034352" cy="17214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1" name="Espaço Reservado para Mídia 10">
            <a:extLst>
              <a:ext uri="{FF2B5EF4-FFF2-40B4-BE49-F238E27FC236}">
                <a16:creationId xmlns:a16="http://schemas.microsoft.com/office/drawing/2014/main" id="{4F036FEE-DA73-597A-6A56-453704BCB9DE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6002215" y="723007"/>
            <a:ext cx="5623728" cy="3163346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9BF0215F-7AE7-3081-F1F1-976FC3E2FE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950" y="2725949"/>
            <a:ext cx="5034352" cy="292435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Texto 12">
            <a:extLst>
              <a:ext uri="{FF2B5EF4-FFF2-40B4-BE49-F238E27FC236}">
                <a16:creationId xmlns:a16="http://schemas.microsoft.com/office/drawing/2014/main" id="{7526A218-5E47-C9FC-01A8-510E0E9AE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2215" y="4290712"/>
            <a:ext cx="5623728" cy="13595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id="{B43F8118-8491-89C1-35DD-2B20D02BCF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376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Mídia 10">
            <a:extLst>
              <a:ext uri="{FF2B5EF4-FFF2-40B4-BE49-F238E27FC236}">
                <a16:creationId xmlns:a16="http://schemas.microsoft.com/office/drawing/2014/main" id="{63FE1ABF-F0C1-64EB-C6DF-E2E6FD996B41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 rot="5400000">
            <a:off x="-1500189" y="1500188"/>
            <a:ext cx="6858002" cy="38576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59B86539-C5FD-EC2D-942A-A31F9CD99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926" y="987489"/>
            <a:ext cx="7056873" cy="15607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12">
            <a:extLst>
              <a:ext uri="{FF2B5EF4-FFF2-40B4-BE49-F238E27FC236}">
                <a16:creationId xmlns:a16="http://schemas.microsoft.com/office/drawing/2014/main" id="{E93B4F5B-81AB-6F18-7B5A-D0527678CA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6926" y="2887165"/>
            <a:ext cx="7056872" cy="282806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288462B4-774F-9CBC-E374-9A03996100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630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697281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15464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18962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224955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260284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5" name="Espaço Reservado para Gráfico 14">
            <a:extLst>
              <a:ext uri="{FF2B5EF4-FFF2-40B4-BE49-F238E27FC236}">
                <a16:creationId xmlns:a16="http://schemas.microsoft.com/office/drawing/2014/main" id="{A31566BC-C18E-9BB9-190E-CA2645A30AE1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633713" y="697281"/>
            <a:ext cx="4941986" cy="522044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5446D55D-D321-600F-2890-74F396D6E3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0942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662807"/>
            <a:ext cx="5111260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633890"/>
            <a:ext cx="5133975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6" name="Espaço Reservado para Gráfico 45">
            <a:extLst>
              <a:ext uri="{FF2B5EF4-FFF2-40B4-BE49-F238E27FC236}">
                <a16:creationId xmlns:a16="http://schemas.microsoft.com/office/drawing/2014/main" id="{72DCA055-EE0A-C3F2-F308-A84B12CE174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95638" y="662807"/>
            <a:ext cx="5203224" cy="5561222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12702888-5B32-022F-018B-181EE9B18C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39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Gráfico 4">
            <a:extLst>
              <a:ext uri="{FF2B5EF4-FFF2-40B4-BE49-F238E27FC236}">
                <a16:creationId xmlns:a16="http://schemas.microsoft.com/office/drawing/2014/main" id="{AFEA3C3D-D4D8-23F4-6F14-4BE14B3F3E1E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66243" y="526211"/>
            <a:ext cx="11059513" cy="30098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C0DD13-C9FF-BA6A-DC1A-AC9694A2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43" y="3818763"/>
            <a:ext cx="5345233" cy="113868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B1605F00-F418-7C5E-7EBE-076A100718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0030" y="3818686"/>
            <a:ext cx="5345233" cy="265975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Número de Slide 2">
            <a:extLst>
              <a:ext uri="{FF2B5EF4-FFF2-40B4-BE49-F238E27FC236}">
                <a16:creationId xmlns:a16="http://schemas.microsoft.com/office/drawing/2014/main" id="{B6C37AC2-BA52-10A2-CEFF-84DC0D78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4708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7257E174-1DB8-F93F-42D9-866B2D7FF1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884" y="1165609"/>
            <a:ext cx="9817239" cy="36475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200"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97ACAC08-6AA0-F9B4-318D-6C2E18416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4274" y="4924460"/>
            <a:ext cx="9817239" cy="90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8CF20EBB-C39B-1A12-6CEB-B5717780B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2246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281" y="1117860"/>
            <a:ext cx="5191472" cy="33660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281" y="4695736"/>
            <a:ext cx="5191472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id="{42A10A5C-8B58-6F8C-BDB8-7091257E24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1773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2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6428" y="1109234"/>
            <a:ext cx="5191472" cy="33660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6428" y="4687110"/>
            <a:ext cx="5191472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440CEFCD-9FE9-8809-157E-4799F6823F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1217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11CC7A-5589-A005-013F-A0B73DAA42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98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5475E9-6656-2D17-8B77-B56F3BD3A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6306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14DF9060-BD67-57BA-5DF4-29CF79B744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5240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ítulo 48">
            <a:extLst>
              <a:ext uri="{FF2B5EF4-FFF2-40B4-BE49-F238E27FC236}">
                <a16:creationId xmlns:a16="http://schemas.microsoft.com/office/drawing/2014/main" id="{B3DBDB2F-771C-C6AD-1B4E-D53DEA8A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86269"/>
            <a:ext cx="10515600" cy="97458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Obrigado!</a:t>
            </a:r>
          </a:p>
        </p:txBody>
      </p:sp>
      <p:sp>
        <p:nvSpPr>
          <p:cNvPr id="51" name="Espaço Reservado para Texto 50">
            <a:extLst>
              <a:ext uri="{FF2B5EF4-FFF2-40B4-BE49-F238E27FC236}">
                <a16:creationId xmlns:a16="http://schemas.microsoft.com/office/drawing/2014/main" id="{F9F927D0-03EC-546E-CFB3-DD6A677B9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87428" y="2341123"/>
            <a:ext cx="5851525" cy="911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2" name="Espaço Reservado para Texto 50">
            <a:extLst>
              <a:ext uri="{FF2B5EF4-FFF2-40B4-BE49-F238E27FC236}">
                <a16:creationId xmlns:a16="http://schemas.microsoft.com/office/drawing/2014/main" id="{81B8BB47-1543-98AA-9386-A324AC0D32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4432" y="3722481"/>
            <a:ext cx="2887935" cy="911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None/>
              <a:defRPr sz="2000"/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3110372-6962-168D-4601-38844A0A0AAD}"/>
              </a:ext>
            </a:extLst>
          </p:cNvPr>
          <p:cNvGrpSpPr/>
          <p:nvPr userDrawn="1"/>
        </p:nvGrpSpPr>
        <p:grpSpPr>
          <a:xfrm>
            <a:off x="7343882" y="5465344"/>
            <a:ext cx="4114585" cy="843698"/>
            <a:chOff x="0" y="4813301"/>
            <a:chExt cx="3143251" cy="644525"/>
          </a:xfrm>
        </p:grpSpPr>
        <p:sp>
          <p:nvSpPr>
            <p:cNvPr id="3" name="Freeform 173">
              <a:extLst>
                <a:ext uri="{FF2B5EF4-FFF2-40B4-BE49-F238E27FC236}">
                  <a16:creationId xmlns:a16="http://schemas.microsoft.com/office/drawing/2014/main" id="{AA5FAA49-0C0C-5314-9D0A-1DB6BCBE0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" name="Rectangle 174">
              <a:extLst>
                <a:ext uri="{FF2B5EF4-FFF2-40B4-BE49-F238E27FC236}">
                  <a16:creationId xmlns:a16="http://schemas.microsoft.com/office/drawing/2014/main" id="{07F81729-BD2B-5B8D-8B9E-12BC2277A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175">
              <a:extLst>
                <a:ext uri="{FF2B5EF4-FFF2-40B4-BE49-F238E27FC236}">
                  <a16:creationId xmlns:a16="http://schemas.microsoft.com/office/drawing/2014/main" id="{DF0FE038-1D7A-D829-9FDE-2F89F8830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176">
              <a:extLst>
                <a:ext uri="{FF2B5EF4-FFF2-40B4-BE49-F238E27FC236}">
                  <a16:creationId xmlns:a16="http://schemas.microsoft.com/office/drawing/2014/main" id="{AF7A78B7-C30C-80F4-8C2B-27225DEF4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Freeform 177">
              <a:extLst>
                <a:ext uri="{FF2B5EF4-FFF2-40B4-BE49-F238E27FC236}">
                  <a16:creationId xmlns:a16="http://schemas.microsoft.com/office/drawing/2014/main" id="{01FDE975-0D39-4E82-85AD-102E0367D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Freeform 178">
              <a:extLst>
                <a:ext uri="{FF2B5EF4-FFF2-40B4-BE49-F238E27FC236}">
                  <a16:creationId xmlns:a16="http://schemas.microsoft.com/office/drawing/2014/main" id="{4A4E9C8B-6890-67FD-A10D-86A3776DD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" name="Freeform 179">
              <a:extLst>
                <a:ext uri="{FF2B5EF4-FFF2-40B4-BE49-F238E27FC236}">
                  <a16:creationId xmlns:a16="http://schemas.microsoft.com/office/drawing/2014/main" id="{B15F653C-B155-9428-CBCB-A069E699C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" name="Freeform 180">
              <a:extLst>
                <a:ext uri="{FF2B5EF4-FFF2-40B4-BE49-F238E27FC236}">
                  <a16:creationId xmlns:a16="http://schemas.microsoft.com/office/drawing/2014/main" id="{C0FF97EA-0E49-92C1-DF26-8A1338D33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Rectangle 181">
              <a:extLst>
                <a:ext uri="{FF2B5EF4-FFF2-40B4-BE49-F238E27FC236}">
                  <a16:creationId xmlns:a16="http://schemas.microsoft.com/office/drawing/2014/main" id="{A44FE4EB-00B8-7E83-845A-59CFCFAED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Freeform 182">
              <a:extLst>
                <a:ext uri="{FF2B5EF4-FFF2-40B4-BE49-F238E27FC236}">
                  <a16:creationId xmlns:a16="http://schemas.microsoft.com/office/drawing/2014/main" id="{6C68839C-1EAD-E746-E4D7-D8B13D741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183">
              <a:extLst>
                <a:ext uri="{FF2B5EF4-FFF2-40B4-BE49-F238E27FC236}">
                  <a16:creationId xmlns:a16="http://schemas.microsoft.com/office/drawing/2014/main" id="{2DE094D5-A929-CF67-8E7C-5832C033C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Freeform 184">
              <a:extLst>
                <a:ext uri="{FF2B5EF4-FFF2-40B4-BE49-F238E27FC236}">
                  <a16:creationId xmlns:a16="http://schemas.microsoft.com/office/drawing/2014/main" id="{B17912AE-C598-3713-696F-D7CB84D728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185">
              <a:extLst>
                <a:ext uri="{FF2B5EF4-FFF2-40B4-BE49-F238E27FC236}">
                  <a16:creationId xmlns:a16="http://schemas.microsoft.com/office/drawing/2014/main" id="{E8B6AFB3-B359-7894-C885-C00BD6A32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186">
              <a:extLst>
                <a:ext uri="{FF2B5EF4-FFF2-40B4-BE49-F238E27FC236}">
                  <a16:creationId xmlns:a16="http://schemas.microsoft.com/office/drawing/2014/main" id="{98D94720-BAF0-6FBE-502C-97E4EC263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187">
              <a:extLst>
                <a:ext uri="{FF2B5EF4-FFF2-40B4-BE49-F238E27FC236}">
                  <a16:creationId xmlns:a16="http://schemas.microsoft.com/office/drawing/2014/main" id="{C24C138A-FE35-2D08-43C9-A80AAF46C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188">
              <a:extLst>
                <a:ext uri="{FF2B5EF4-FFF2-40B4-BE49-F238E27FC236}">
                  <a16:creationId xmlns:a16="http://schemas.microsoft.com/office/drawing/2014/main" id="{2655A4B9-A528-E363-5C32-F0733D2F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Rectangle 189">
              <a:extLst>
                <a:ext uri="{FF2B5EF4-FFF2-40B4-BE49-F238E27FC236}">
                  <a16:creationId xmlns:a16="http://schemas.microsoft.com/office/drawing/2014/main" id="{CEB82368-0982-AAF2-8765-78600F6BD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Freeform 190">
              <a:extLst>
                <a:ext uri="{FF2B5EF4-FFF2-40B4-BE49-F238E27FC236}">
                  <a16:creationId xmlns:a16="http://schemas.microsoft.com/office/drawing/2014/main" id="{47DF88D4-72D0-C0D2-F41F-DE1753B7F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191">
              <a:extLst>
                <a:ext uri="{FF2B5EF4-FFF2-40B4-BE49-F238E27FC236}">
                  <a16:creationId xmlns:a16="http://schemas.microsoft.com/office/drawing/2014/main" id="{C20AC934-E74D-19E0-F206-FA0CDCFF3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3" name="Freeform 192">
              <a:extLst>
                <a:ext uri="{FF2B5EF4-FFF2-40B4-BE49-F238E27FC236}">
                  <a16:creationId xmlns:a16="http://schemas.microsoft.com/office/drawing/2014/main" id="{821FADB8-CF8C-49E4-5D9A-ACAD119CF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193">
              <a:extLst>
                <a:ext uri="{FF2B5EF4-FFF2-40B4-BE49-F238E27FC236}">
                  <a16:creationId xmlns:a16="http://schemas.microsoft.com/office/drawing/2014/main" id="{6FB2D5B8-A1FE-E05C-9E20-B370B8A87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194">
              <a:extLst>
                <a:ext uri="{FF2B5EF4-FFF2-40B4-BE49-F238E27FC236}">
                  <a16:creationId xmlns:a16="http://schemas.microsoft.com/office/drawing/2014/main" id="{61874AF9-703B-379E-A6DC-0345AC45E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195">
              <a:extLst>
                <a:ext uri="{FF2B5EF4-FFF2-40B4-BE49-F238E27FC236}">
                  <a16:creationId xmlns:a16="http://schemas.microsoft.com/office/drawing/2014/main" id="{953645D2-6855-A8B4-EAC9-6EF5DEE329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196">
              <a:extLst>
                <a:ext uri="{FF2B5EF4-FFF2-40B4-BE49-F238E27FC236}">
                  <a16:creationId xmlns:a16="http://schemas.microsoft.com/office/drawing/2014/main" id="{0675025F-95D7-98AB-E92D-017C167EE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197">
              <a:extLst>
                <a:ext uri="{FF2B5EF4-FFF2-40B4-BE49-F238E27FC236}">
                  <a16:creationId xmlns:a16="http://schemas.microsoft.com/office/drawing/2014/main" id="{6B90D4D2-B0AB-B48A-E398-68FEFA0D3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198">
              <a:extLst>
                <a:ext uri="{FF2B5EF4-FFF2-40B4-BE49-F238E27FC236}">
                  <a16:creationId xmlns:a16="http://schemas.microsoft.com/office/drawing/2014/main" id="{EF899180-BB05-08F0-1C1E-7A7B3AD71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Rectangle 199">
              <a:extLst>
                <a:ext uri="{FF2B5EF4-FFF2-40B4-BE49-F238E27FC236}">
                  <a16:creationId xmlns:a16="http://schemas.microsoft.com/office/drawing/2014/main" id="{E5C71A3B-5AC9-C0E0-C3F3-2C65B53FC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200">
              <a:extLst>
                <a:ext uri="{FF2B5EF4-FFF2-40B4-BE49-F238E27FC236}">
                  <a16:creationId xmlns:a16="http://schemas.microsoft.com/office/drawing/2014/main" id="{B148FABD-770D-27CF-FD01-BFCAA2DF0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201">
              <a:extLst>
                <a:ext uri="{FF2B5EF4-FFF2-40B4-BE49-F238E27FC236}">
                  <a16:creationId xmlns:a16="http://schemas.microsoft.com/office/drawing/2014/main" id="{FE9F18FF-82E9-5D15-52C0-C6F835015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202">
              <a:extLst>
                <a:ext uri="{FF2B5EF4-FFF2-40B4-BE49-F238E27FC236}">
                  <a16:creationId xmlns:a16="http://schemas.microsoft.com/office/drawing/2014/main" id="{CDC1A89B-B005-2BDF-699D-342C11C66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203">
              <a:extLst>
                <a:ext uri="{FF2B5EF4-FFF2-40B4-BE49-F238E27FC236}">
                  <a16:creationId xmlns:a16="http://schemas.microsoft.com/office/drawing/2014/main" id="{0E05A7DA-93EA-FCBC-57F5-E8AC64009D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204">
              <a:extLst>
                <a:ext uri="{FF2B5EF4-FFF2-40B4-BE49-F238E27FC236}">
                  <a16:creationId xmlns:a16="http://schemas.microsoft.com/office/drawing/2014/main" id="{EA4E373F-9428-1A79-488C-A975521C3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206">
              <a:extLst>
                <a:ext uri="{FF2B5EF4-FFF2-40B4-BE49-F238E27FC236}">
                  <a16:creationId xmlns:a16="http://schemas.microsoft.com/office/drawing/2014/main" id="{184AA9C4-A95E-01FD-180A-D111B81AC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207">
              <a:extLst>
                <a:ext uri="{FF2B5EF4-FFF2-40B4-BE49-F238E27FC236}">
                  <a16:creationId xmlns:a16="http://schemas.microsoft.com/office/drawing/2014/main" id="{AEFA4688-A3E6-EED1-0F64-3AB6CAC9D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208">
              <a:extLst>
                <a:ext uri="{FF2B5EF4-FFF2-40B4-BE49-F238E27FC236}">
                  <a16:creationId xmlns:a16="http://schemas.microsoft.com/office/drawing/2014/main" id="{77BE973E-848E-E633-CFED-9E3563151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209">
              <a:extLst>
                <a:ext uri="{FF2B5EF4-FFF2-40B4-BE49-F238E27FC236}">
                  <a16:creationId xmlns:a16="http://schemas.microsoft.com/office/drawing/2014/main" id="{872788A0-6640-7F37-882F-116CB1E91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210">
              <a:extLst>
                <a:ext uri="{FF2B5EF4-FFF2-40B4-BE49-F238E27FC236}">
                  <a16:creationId xmlns:a16="http://schemas.microsoft.com/office/drawing/2014/main" id="{CDCC0484-AB91-4C3E-9AD2-CEA1B7607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211">
              <a:extLst>
                <a:ext uri="{FF2B5EF4-FFF2-40B4-BE49-F238E27FC236}">
                  <a16:creationId xmlns:a16="http://schemas.microsoft.com/office/drawing/2014/main" id="{50792D7B-76EC-5C9B-AA37-D914B13C9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212">
              <a:extLst>
                <a:ext uri="{FF2B5EF4-FFF2-40B4-BE49-F238E27FC236}">
                  <a16:creationId xmlns:a16="http://schemas.microsoft.com/office/drawing/2014/main" id="{C9F0CC85-3998-0B90-4E41-6F778F913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213">
              <a:extLst>
                <a:ext uri="{FF2B5EF4-FFF2-40B4-BE49-F238E27FC236}">
                  <a16:creationId xmlns:a16="http://schemas.microsoft.com/office/drawing/2014/main" id="{4E22897A-9756-3BF3-1AED-6FFAB893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4" name="Freeform 214">
              <a:extLst>
                <a:ext uri="{FF2B5EF4-FFF2-40B4-BE49-F238E27FC236}">
                  <a16:creationId xmlns:a16="http://schemas.microsoft.com/office/drawing/2014/main" id="{E1AA83EA-164D-DC67-E5F1-94CA0A8C3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215">
              <a:extLst>
                <a:ext uri="{FF2B5EF4-FFF2-40B4-BE49-F238E27FC236}">
                  <a16:creationId xmlns:a16="http://schemas.microsoft.com/office/drawing/2014/main" id="{AB1E9B58-70E8-0C51-D704-26AF98CD3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Freeform 216">
              <a:extLst>
                <a:ext uri="{FF2B5EF4-FFF2-40B4-BE49-F238E27FC236}">
                  <a16:creationId xmlns:a16="http://schemas.microsoft.com/office/drawing/2014/main" id="{CEABD278-7EF3-B951-BDA7-7D67311E7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217">
              <a:extLst>
                <a:ext uri="{FF2B5EF4-FFF2-40B4-BE49-F238E27FC236}">
                  <a16:creationId xmlns:a16="http://schemas.microsoft.com/office/drawing/2014/main" id="{709C2B63-0399-BB98-B815-740DA64CD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Freeform 218">
              <a:extLst>
                <a:ext uri="{FF2B5EF4-FFF2-40B4-BE49-F238E27FC236}">
                  <a16:creationId xmlns:a16="http://schemas.microsoft.com/office/drawing/2014/main" id="{35D94D87-01B1-E4DE-8000-D54CB1A10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Rectangle 219">
              <a:extLst>
                <a:ext uri="{FF2B5EF4-FFF2-40B4-BE49-F238E27FC236}">
                  <a16:creationId xmlns:a16="http://schemas.microsoft.com/office/drawing/2014/main" id="{D022251D-5A6E-46EB-2D9B-6294DB59B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Freeform 220">
              <a:extLst>
                <a:ext uri="{FF2B5EF4-FFF2-40B4-BE49-F238E27FC236}">
                  <a16:creationId xmlns:a16="http://schemas.microsoft.com/office/drawing/2014/main" id="{D95B820F-4409-40D1-DFF1-0E7C7E2A1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4" name="Freeform 221">
              <a:extLst>
                <a:ext uri="{FF2B5EF4-FFF2-40B4-BE49-F238E27FC236}">
                  <a16:creationId xmlns:a16="http://schemas.microsoft.com/office/drawing/2014/main" id="{2DBE51EB-2555-9538-99A1-3B56431D6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5" name="Rectangle 222">
              <a:extLst>
                <a:ext uri="{FF2B5EF4-FFF2-40B4-BE49-F238E27FC236}">
                  <a16:creationId xmlns:a16="http://schemas.microsoft.com/office/drawing/2014/main" id="{EA8CE363-093E-BE47-E203-3E6DC7CE4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6" name="Freeform 223">
              <a:extLst>
                <a:ext uri="{FF2B5EF4-FFF2-40B4-BE49-F238E27FC236}">
                  <a16:creationId xmlns:a16="http://schemas.microsoft.com/office/drawing/2014/main" id="{39737392-64BA-17E4-9082-C2EB29A60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7" name="Freeform 224">
              <a:extLst>
                <a:ext uri="{FF2B5EF4-FFF2-40B4-BE49-F238E27FC236}">
                  <a16:creationId xmlns:a16="http://schemas.microsoft.com/office/drawing/2014/main" id="{A4D1B049-323D-E6EF-97D8-8CBB62B24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8" name="Freeform 225">
              <a:extLst>
                <a:ext uri="{FF2B5EF4-FFF2-40B4-BE49-F238E27FC236}">
                  <a16:creationId xmlns:a16="http://schemas.microsoft.com/office/drawing/2014/main" id="{12264F2F-87C1-E761-ACFA-C435B98FB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9" name="Freeform 226">
              <a:extLst>
                <a:ext uri="{FF2B5EF4-FFF2-40B4-BE49-F238E27FC236}">
                  <a16:creationId xmlns:a16="http://schemas.microsoft.com/office/drawing/2014/main" id="{C8B96800-C999-C3BA-BB48-C387AAA4C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0" name="Freeform 227">
              <a:extLst>
                <a:ext uri="{FF2B5EF4-FFF2-40B4-BE49-F238E27FC236}">
                  <a16:creationId xmlns:a16="http://schemas.microsoft.com/office/drawing/2014/main" id="{D065292D-6277-FF64-37B8-3E8649D8E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1" name="Freeform 228">
              <a:extLst>
                <a:ext uri="{FF2B5EF4-FFF2-40B4-BE49-F238E27FC236}">
                  <a16:creationId xmlns:a16="http://schemas.microsoft.com/office/drawing/2014/main" id="{E9FA3C46-112F-6745-FAAA-D410FCE1F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2" name="Rectangle 229">
              <a:extLst>
                <a:ext uri="{FF2B5EF4-FFF2-40B4-BE49-F238E27FC236}">
                  <a16:creationId xmlns:a16="http://schemas.microsoft.com/office/drawing/2014/main" id="{454AE48C-DFC8-5BC1-2FC8-47EDD2EEE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3" name="Rectangle 230">
              <a:extLst>
                <a:ext uri="{FF2B5EF4-FFF2-40B4-BE49-F238E27FC236}">
                  <a16:creationId xmlns:a16="http://schemas.microsoft.com/office/drawing/2014/main" id="{C467EF11-6A14-024E-A009-90B89448A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4" name="Rectangle 231">
              <a:extLst>
                <a:ext uri="{FF2B5EF4-FFF2-40B4-BE49-F238E27FC236}">
                  <a16:creationId xmlns:a16="http://schemas.microsoft.com/office/drawing/2014/main" id="{5C35DC9F-0A91-80F1-7A87-EFA8912C4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5" name="Rectangle 232">
              <a:extLst>
                <a:ext uri="{FF2B5EF4-FFF2-40B4-BE49-F238E27FC236}">
                  <a16:creationId xmlns:a16="http://schemas.microsoft.com/office/drawing/2014/main" id="{8183EFAC-1D1D-3057-E559-485ED4083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6" name="Freeform 233">
              <a:extLst>
                <a:ext uri="{FF2B5EF4-FFF2-40B4-BE49-F238E27FC236}">
                  <a16:creationId xmlns:a16="http://schemas.microsoft.com/office/drawing/2014/main" id="{C1D5FCE4-1287-E611-CB24-A3ABE0F1A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7" name="Freeform 234">
              <a:extLst>
                <a:ext uri="{FF2B5EF4-FFF2-40B4-BE49-F238E27FC236}">
                  <a16:creationId xmlns:a16="http://schemas.microsoft.com/office/drawing/2014/main" id="{5B55418C-2943-1237-BF26-AA1FB47DC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8" name="Rectangle 235">
              <a:extLst>
                <a:ext uri="{FF2B5EF4-FFF2-40B4-BE49-F238E27FC236}">
                  <a16:creationId xmlns:a16="http://schemas.microsoft.com/office/drawing/2014/main" id="{0BE73600-B2EF-E4D7-1BBE-D4386EF5A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9" name="Rectangle 236">
              <a:extLst>
                <a:ext uri="{FF2B5EF4-FFF2-40B4-BE49-F238E27FC236}">
                  <a16:creationId xmlns:a16="http://schemas.microsoft.com/office/drawing/2014/main" id="{25302C6C-3469-50D2-F7DC-C8459C6EF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0" name="Freeform 237">
              <a:extLst>
                <a:ext uri="{FF2B5EF4-FFF2-40B4-BE49-F238E27FC236}">
                  <a16:creationId xmlns:a16="http://schemas.microsoft.com/office/drawing/2014/main" id="{13BDE54A-35A0-142D-F579-2E072AE49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1" name="Rectangle 238">
              <a:extLst>
                <a:ext uri="{FF2B5EF4-FFF2-40B4-BE49-F238E27FC236}">
                  <a16:creationId xmlns:a16="http://schemas.microsoft.com/office/drawing/2014/main" id="{F922A014-6B3D-F715-A7BA-28C21C6ED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2" name="Freeform 239">
              <a:extLst>
                <a:ext uri="{FF2B5EF4-FFF2-40B4-BE49-F238E27FC236}">
                  <a16:creationId xmlns:a16="http://schemas.microsoft.com/office/drawing/2014/main" id="{DB939C54-6AE9-E403-77D4-FE3F957F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3" name="Freeform 240">
              <a:extLst>
                <a:ext uri="{FF2B5EF4-FFF2-40B4-BE49-F238E27FC236}">
                  <a16:creationId xmlns:a16="http://schemas.microsoft.com/office/drawing/2014/main" id="{14194427-C1AF-4B07-D2E0-DAEE0503E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4" name="Rectangle 241">
              <a:extLst>
                <a:ext uri="{FF2B5EF4-FFF2-40B4-BE49-F238E27FC236}">
                  <a16:creationId xmlns:a16="http://schemas.microsoft.com/office/drawing/2014/main" id="{1047BD8A-A2C4-4D8C-69AA-537B2C806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5" name="Freeform 242">
              <a:extLst>
                <a:ext uri="{FF2B5EF4-FFF2-40B4-BE49-F238E27FC236}">
                  <a16:creationId xmlns:a16="http://schemas.microsoft.com/office/drawing/2014/main" id="{C029332B-1B2F-CAFF-95D6-DCBA9B121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6" name="Freeform 243">
              <a:extLst>
                <a:ext uri="{FF2B5EF4-FFF2-40B4-BE49-F238E27FC236}">
                  <a16:creationId xmlns:a16="http://schemas.microsoft.com/office/drawing/2014/main" id="{6B7BD2C3-4BB2-0D97-A7FA-BB8D5D9EE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7" name="Freeform 244">
              <a:extLst>
                <a:ext uri="{FF2B5EF4-FFF2-40B4-BE49-F238E27FC236}">
                  <a16:creationId xmlns:a16="http://schemas.microsoft.com/office/drawing/2014/main" id="{5D095994-CE69-C851-D174-43B7E8C64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Freeform 245">
              <a:extLst>
                <a:ext uri="{FF2B5EF4-FFF2-40B4-BE49-F238E27FC236}">
                  <a16:creationId xmlns:a16="http://schemas.microsoft.com/office/drawing/2014/main" id="{8AB04E81-A8EC-BFC2-4826-4C07A511E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246">
              <a:extLst>
                <a:ext uri="{FF2B5EF4-FFF2-40B4-BE49-F238E27FC236}">
                  <a16:creationId xmlns:a16="http://schemas.microsoft.com/office/drawing/2014/main" id="{9F557DF0-649B-0A4C-67F1-2F1023DE6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0" name="Freeform 247">
              <a:extLst>
                <a:ext uri="{FF2B5EF4-FFF2-40B4-BE49-F238E27FC236}">
                  <a16:creationId xmlns:a16="http://schemas.microsoft.com/office/drawing/2014/main" id="{9B386616-BB86-AA6F-3F65-C556A6D73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1" name="Freeform 248">
              <a:extLst>
                <a:ext uri="{FF2B5EF4-FFF2-40B4-BE49-F238E27FC236}">
                  <a16:creationId xmlns:a16="http://schemas.microsoft.com/office/drawing/2014/main" id="{7C6A499C-EF32-945C-7D14-DC2CAFD31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2" name="Freeform 249">
              <a:extLst>
                <a:ext uri="{FF2B5EF4-FFF2-40B4-BE49-F238E27FC236}">
                  <a16:creationId xmlns:a16="http://schemas.microsoft.com/office/drawing/2014/main" id="{4907864B-98A7-8F5B-B6B5-586B3F375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3" name="Freeform 250">
              <a:extLst>
                <a:ext uri="{FF2B5EF4-FFF2-40B4-BE49-F238E27FC236}">
                  <a16:creationId xmlns:a16="http://schemas.microsoft.com/office/drawing/2014/main" id="{CC10663C-FCCC-422F-8FC3-8DF607A9A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251">
              <a:extLst>
                <a:ext uri="{FF2B5EF4-FFF2-40B4-BE49-F238E27FC236}">
                  <a16:creationId xmlns:a16="http://schemas.microsoft.com/office/drawing/2014/main" id="{BEC4A937-16EE-C22E-A060-7A4A14825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252">
              <a:extLst>
                <a:ext uri="{FF2B5EF4-FFF2-40B4-BE49-F238E27FC236}">
                  <a16:creationId xmlns:a16="http://schemas.microsoft.com/office/drawing/2014/main" id="{F0BBEC84-E361-656E-17D7-F875252D5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253">
              <a:extLst>
                <a:ext uri="{FF2B5EF4-FFF2-40B4-BE49-F238E27FC236}">
                  <a16:creationId xmlns:a16="http://schemas.microsoft.com/office/drawing/2014/main" id="{C71E97EE-C0DD-2D4F-338D-A992F4288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Freeform 254">
              <a:extLst>
                <a:ext uri="{FF2B5EF4-FFF2-40B4-BE49-F238E27FC236}">
                  <a16:creationId xmlns:a16="http://schemas.microsoft.com/office/drawing/2014/main" id="{4674635C-95A5-E878-BF43-7BDCB0183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255">
              <a:extLst>
                <a:ext uri="{FF2B5EF4-FFF2-40B4-BE49-F238E27FC236}">
                  <a16:creationId xmlns:a16="http://schemas.microsoft.com/office/drawing/2014/main" id="{C85B8C1C-1EE2-0ED1-AAA4-16719EB4B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Freeform 256">
              <a:extLst>
                <a:ext uri="{FF2B5EF4-FFF2-40B4-BE49-F238E27FC236}">
                  <a16:creationId xmlns:a16="http://schemas.microsoft.com/office/drawing/2014/main" id="{FDC483A2-3DEA-CF6A-2D42-203B10E65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257">
              <a:extLst>
                <a:ext uri="{FF2B5EF4-FFF2-40B4-BE49-F238E27FC236}">
                  <a16:creationId xmlns:a16="http://schemas.microsoft.com/office/drawing/2014/main" id="{0B79D684-974A-FED7-071F-1547CBF88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1" name="Freeform 258">
              <a:extLst>
                <a:ext uri="{FF2B5EF4-FFF2-40B4-BE49-F238E27FC236}">
                  <a16:creationId xmlns:a16="http://schemas.microsoft.com/office/drawing/2014/main" id="{20123AFD-BDE2-15DD-DAAA-708D61F65E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2" name="Freeform 259">
              <a:extLst>
                <a:ext uri="{FF2B5EF4-FFF2-40B4-BE49-F238E27FC236}">
                  <a16:creationId xmlns:a16="http://schemas.microsoft.com/office/drawing/2014/main" id="{D14F6576-011D-DCF8-DD2D-61A411951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3" name="Freeform 260">
              <a:extLst>
                <a:ext uri="{FF2B5EF4-FFF2-40B4-BE49-F238E27FC236}">
                  <a16:creationId xmlns:a16="http://schemas.microsoft.com/office/drawing/2014/main" id="{CB588CCF-CFCA-0812-9D34-236143C52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403240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266534-DD86-F6A9-DADB-604E3D77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0920"/>
            <a:ext cx="10515600" cy="85127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43" name="Espaço Reservado para Texto 42">
            <a:extLst>
              <a:ext uri="{FF2B5EF4-FFF2-40B4-BE49-F238E27FC236}">
                <a16:creationId xmlns:a16="http://schemas.microsoft.com/office/drawing/2014/main" id="{FBD3EECE-5453-8406-CA18-B2F08BB67D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2012211"/>
            <a:ext cx="5062538" cy="39129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4" name="Espaço Reservado para Texto 42">
            <a:extLst>
              <a:ext uri="{FF2B5EF4-FFF2-40B4-BE49-F238E27FC236}">
                <a16:creationId xmlns:a16="http://schemas.microsoft.com/office/drawing/2014/main" id="{8E36433C-CBF7-110A-A662-ED0B729A83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06626" y="2012211"/>
            <a:ext cx="5062538" cy="39129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5" name="Espaço Reservado para Número de Slide 2">
            <a:extLst>
              <a:ext uri="{FF2B5EF4-FFF2-40B4-BE49-F238E27FC236}">
                <a16:creationId xmlns:a16="http://schemas.microsoft.com/office/drawing/2014/main" id="{C4E8CE27-5F84-460E-1099-5249CA268D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7589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A4AE132-70EB-8A29-DBE2-F7DC0598E7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36431" y="2117905"/>
            <a:ext cx="4371034" cy="3594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ECE7F0EE-8CFA-BC3C-1918-C0FDC4081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431" y="1075827"/>
            <a:ext cx="4371034" cy="85487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4537" y="1075827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84537" y="1628757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4537" y="2653419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4537" y="3206349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4537" y="4292414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4537" y="4845344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1" name="Espaço Reservado para Número de Slide 2">
            <a:extLst>
              <a:ext uri="{FF2B5EF4-FFF2-40B4-BE49-F238E27FC236}">
                <a16:creationId xmlns:a16="http://schemas.microsoft.com/office/drawing/2014/main" id="{FC978364-C38A-124B-6077-9F59375310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71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CF038-29D8-F30B-B300-DD0DD6D2D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72" y="948957"/>
            <a:ext cx="9108056" cy="9523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AB170EF9-9ABE-B29C-1E15-717909EEBE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52167" y="2419023"/>
            <a:ext cx="4441166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C4D9B13-E1D5-0493-7D74-85F65DC516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52167" y="2971953"/>
            <a:ext cx="4441166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C81C6CC2-FFBA-316C-E36D-ABA11F08D2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52167" y="4156903"/>
            <a:ext cx="4441166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AF216EEA-9BA0-CBE0-331E-C1D633754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2167" y="4709833"/>
            <a:ext cx="4441166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BAAE2057-E8ED-415F-489E-6EE66753E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8005" y="2419023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E0ADE26D-50DF-0AF0-7CFF-0FF6D99ACE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48005" y="2971953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0" name="Espaço Reservado para Texto 4">
            <a:extLst>
              <a:ext uri="{FF2B5EF4-FFF2-40B4-BE49-F238E27FC236}">
                <a16:creationId xmlns:a16="http://schemas.microsoft.com/office/drawing/2014/main" id="{8B44C3C6-EA2F-662E-520B-E67A7924E1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48005" y="4156903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CC8D8744-5FEB-5D7F-714C-F6260C1DB8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48005" y="4709833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9F1DBBA3-A68B-0323-6514-88D3464DFC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8271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790405"/>
            <a:ext cx="5111260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761488"/>
            <a:ext cx="5133975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3C091DB8-590C-67D2-63C5-1D1FE48678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6259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3 Fotos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7586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7586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39413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9413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1240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1240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6D0CAA5-090B-15C2-21FA-F4D351C77E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7586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Imagem 2">
            <a:extLst>
              <a:ext uri="{FF2B5EF4-FFF2-40B4-BE49-F238E27FC236}">
                <a16:creationId xmlns:a16="http://schemas.microsoft.com/office/drawing/2014/main" id="{4E859467-8F79-3BEA-7D24-A9BC4CA0EA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39412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Imagem 2">
            <a:extLst>
              <a:ext uri="{FF2B5EF4-FFF2-40B4-BE49-F238E27FC236}">
                <a16:creationId xmlns:a16="http://schemas.microsoft.com/office/drawing/2014/main" id="{DD4340DC-5736-AB33-1C65-FE4ED6888B7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91238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DC906F76-2233-810F-1143-B7E9BC592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3063" y="1395636"/>
            <a:ext cx="2788862" cy="187467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0232A565-F8AC-05DB-7D8D-D22B1707C0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5192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51" y="780372"/>
            <a:ext cx="5265636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0950" y="2785542"/>
            <a:ext cx="5289037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3" name="Espaço Reservado para Número de Slide 2">
            <a:extLst>
              <a:ext uri="{FF2B5EF4-FFF2-40B4-BE49-F238E27FC236}">
                <a16:creationId xmlns:a16="http://schemas.microsoft.com/office/drawing/2014/main" id="{13D5B70E-BB90-274E-D013-58681909D92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1292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ópicos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764" y="679623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23764" y="213698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3764" y="317196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3764" y="4207297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23764" y="524262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30F720E7-0F8A-E46F-661D-F111B89A65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8314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tmp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2">
            <a:extLst>
              <a:ext uri="{FF2B5EF4-FFF2-40B4-BE49-F238E27FC236}">
                <a16:creationId xmlns:a16="http://schemas.microsoft.com/office/drawing/2014/main" id="{0FC08DA1-F662-F862-E180-42706F401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600" b="1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7BC2BF8-E969-8AD2-CFCA-A4204D0A752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E4C1C661-C00E-9A4B-8287-41AB248FC89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099" y="6139256"/>
            <a:ext cx="1248902" cy="690183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254059EA-2990-53CC-28F2-FAF4C7B1C82E}"/>
              </a:ext>
            </a:extLst>
          </p:cNvPr>
          <p:cNvSpPr txBox="1">
            <a:spLocks/>
          </p:cNvSpPr>
          <p:nvPr userDrawn="1"/>
        </p:nvSpPr>
        <p:spPr>
          <a:xfrm>
            <a:off x="6655102" y="6299681"/>
            <a:ext cx="24109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t-BR" sz="90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SECRETARIA DE </a:t>
            </a:r>
            <a:br>
              <a:rPr lang="pt-BR" sz="90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900" b="1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 PRÓPRIO E COMPLEMENTAR</a:t>
            </a:r>
            <a:endParaRPr lang="pt-BR" sz="90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1A3C0C58-9CE8-070D-6974-C9EC8A56667F}"/>
              </a:ext>
            </a:extLst>
          </p:cNvPr>
          <p:cNvSpPr txBox="1">
            <a:spLocks/>
          </p:cNvSpPr>
          <p:nvPr userDrawn="1"/>
        </p:nvSpPr>
        <p:spPr>
          <a:xfrm>
            <a:off x="9149693" y="6299681"/>
            <a:ext cx="14077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t-BR" sz="90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MINISTÉRIO DA</a:t>
            </a:r>
          </a:p>
          <a:p>
            <a:pPr algn="r">
              <a:lnSpc>
                <a:spcPct val="100000"/>
              </a:lnSpc>
            </a:pPr>
            <a:r>
              <a:rPr lang="pt-BR" sz="900" b="1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PREVIDÊNCIA SOCIAL</a:t>
            </a:r>
            <a:endParaRPr lang="pt-BR" sz="90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C1E6E15-0E2D-34F5-9AAA-A34E45509067}"/>
              </a:ext>
            </a:extLst>
          </p:cNvPr>
          <p:cNvSpPr/>
          <p:nvPr userDrawn="1"/>
        </p:nvSpPr>
        <p:spPr>
          <a:xfrm>
            <a:off x="190800" y="154799"/>
            <a:ext cx="11779200" cy="596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93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71" r:id="rId3"/>
    <p:sldLayoutId id="2147483665" r:id="rId4"/>
    <p:sldLayoutId id="2147483667" r:id="rId5"/>
    <p:sldLayoutId id="2147483658" r:id="rId6"/>
    <p:sldLayoutId id="2147483666" r:id="rId7"/>
    <p:sldLayoutId id="2147483694" r:id="rId8"/>
    <p:sldLayoutId id="2147483659" r:id="rId9"/>
    <p:sldLayoutId id="2147483695" r:id="rId10"/>
    <p:sldLayoutId id="2147483693" r:id="rId11"/>
    <p:sldLayoutId id="2147483662" r:id="rId12"/>
    <p:sldLayoutId id="2147483664" r:id="rId13"/>
    <p:sldLayoutId id="2147483668" r:id="rId14"/>
    <p:sldLayoutId id="2147483669" r:id="rId15"/>
    <p:sldLayoutId id="2147483670" r:id="rId16"/>
    <p:sldLayoutId id="2147483656" r:id="rId17"/>
    <p:sldLayoutId id="2147483657" r:id="rId18"/>
    <p:sldLayoutId id="2147483663" r:id="rId19"/>
    <p:sldLayoutId id="2147483691" r:id="rId2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88000" algn="l" defTabSz="914400" rtl="0" eaLnBrk="1" latinLnBrk="0" hangingPunct="1">
        <a:lnSpc>
          <a:spcPct val="120000"/>
        </a:lnSpc>
        <a:spcBef>
          <a:spcPts val="1000"/>
        </a:spcBef>
        <a:spcAft>
          <a:spcPts val="300"/>
        </a:spcAft>
        <a:buSzPct val="75000"/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8.svg"/><Relationship Id="rId7" Type="http://schemas.openxmlformats.org/officeDocument/2006/relationships/image" Target="../media/image22.png"/><Relationship Id="rId2" Type="http://schemas.openxmlformats.org/officeDocument/2006/relationships/hyperlink" Target="mailto:Atendimento.rpps@previdencia.gov.br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2.svg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Agrupar 181">
            <a:extLst>
              <a:ext uri="{FF2B5EF4-FFF2-40B4-BE49-F238E27FC236}">
                <a16:creationId xmlns:a16="http://schemas.microsoft.com/office/drawing/2014/main" id="{E8B7A7E5-FAF3-0014-F767-1766E425658B}"/>
              </a:ext>
            </a:extLst>
          </p:cNvPr>
          <p:cNvGrpSpPr/>
          <p:nvPr/>
        </p:nvGrpSpPr>
        <p:grpSpPr>
          <a:xfrm>
            <a:off x="1882244" y="5610225"/>
            <a:ext cx="2493963" cy="1247775"/>
            <a:chOff x="7088188" y="5211763"/>
            <a:chExt cx="2493963" cy="1247775"/>
          </a:xfrm>
        </p:grpSpPr>
        <p:sp>
          <p:nvSpPr>
            <p:cNvPr id="183" name="Rectangle 141">
              <a:extLst>
                <a:ext uri="{FF2B5EF4-FFF2-40B4-BE49-F238E27FC236}">
                  <a16:creationId xmlns:a16="http://schemas.microsoft.com/office/drawing/2014/main" id="{27906BE0-ED18-5FBC-0927-2135D623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4" name="Freeform 142">
              <a:extLst>
                <a:ext uri="{FF2B5EF4-FFF2-40B4-BE49-F238E27FC236}">
                  <a16:creationId xmlns:a16="http://schemas.microsoft.com/office/drawing/2014/main" id="{A95539A9-CFCE-7CCB-DBE5-061D6CAAE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id="{E892F3E4-C39A-6773-F1B9-94D37639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6" name="Freeform 144">
              <a:extLst>
                <a:ext uri="{FF2B5EF4-FFF2-40B4-BE49-F238E27FC236}">
                  <a16:creationId xmlns:a16="http://schemas.microsoft.com/office/drawing/2014/main" id="{71B6AF35-0DCD-60FA-D9B5-8BBAE38BE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7" name="Rectangle 145">
              <a:extLst>
                <a:ext uri="{FF2B5EF4-FFF2-40B4-BE49-F238E27FC236}">
                  <a16:creationId xmlns:a16="http://schemas.microsoft.com/office/drawing/2014/main" id="{FA81AA11-8B36-ED25-ABEF-F35E482FC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8" name="Freeform 146">
              <a:extLst>
                <a:ext uri="{FF2B5EF4-FFF2-40B4-BE49-F238E27FC236}">
                  <a16:creationId xmlns:a16="http://schemas.microsoft.com/office/drawing/2014/main" id="{AB3AC667-47CD-7913-D7F8-0BA3379A7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9" name="Rectangle 147">
              <a:extLst>
                <a:ext uri="{FF2B5EF4-FFF2-40B4-BE49-F238E27FC236}">
                  <a16:creationId xmlns:a16="http://schemas.microsoft.com/office/drawing/2014/main" id="{BB0B099A-D439-B237-45CC-DB40497F7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0" name="Freeform 148">
              <a:extLst>
                <a:ext uri="{FF2B5EF4-FFF2-40B4-BE49-F238E27FC236}">
                  <a16:creationId xmlns:a16="http://schemas.microsoft.com/office/drawing/2014/main" id="{3D4D9A05-C2B6-8631-8110-513B652A8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1" name="Rectangle 149">
              <a:extLst>
                <a:ext uri="{FF2B5EF4-FFF2-40B4-BE49-F238E27FC236}">
                  <a16:creationId xmlns:a16="http://schemas.microsoft.com/office/drawing/2014/main" id="{7E20DFDA-AD91-CC3C-B5C9-C6F26304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2" name="Freeform 150">
              <a:extLst>
                <a:ext uri="{FF2B5EF4-FFF2-40B4-BE49-F238E27FC236}">
                  <a16:creationId xmlns:a16="http://schemas.microsoft.com/office/drawing/2014/main" id="{3BA5F31D-671A-7E67-AD31-2425CB4E1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3" name="Freeform 151">
              <a:extLst>
                <a:ext uri="{FF2B5EF4-FFF2-40B4-BE49-F238E27FC236}">
                  <a16:creationId xmlns:a16="http://schemas.microsoft.com/office/drawing/2014/main" id="{D85A7AC7-996D-E26A-AEC5-9D084386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4" name="Freeform 152">
              <a:extLst>
                <a:ext uri="{FF2B5EF4-FFF2-40B4-BE49-F238E27FC236}">
                  <a16:creationId xmlns:a16="http://schemas.microsoft.com/office/drawing/2014/main" id="{D8282A4C-269B-C624-9BDC-9C2E645E4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5" name="Título 4">
            <a:extLst>
              <a:ext uri="{FF2B5EF4-FFF2-40B4-BE49-F238E27FC236}">
                <a16:creationId xmlns:a16="http://schemas.microsoft.com/office/drawing/2014/main" id="{C58D103B-983A-59E4-E419-B4B4FDA7F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7" y="1415989"/>
            <a:ext cx="11022013" cy="2995966"/>
          </a:xfrm>
        </p:spPr>
        <p:txBody>
          <a:bodyPr>
            <a:noAutofit/>
          </a:bodyPr>
          <a:lstStyle/>
          <a:p>
            <a:r>
              <a:rPr lang="pt-BR" sz="5000" b="0" i="0" u="none" strike="noStrike" baseline="0">
                <a:solidFill>
                  <a:srgbClr val="183EFF"/>
                </a:solidFill>
              </a:rPr>
              <a:t/>
            </a:r>
            <a:br>
              <a:rPr lang="pt-BR" sz="5000" b="0" i="0" u="none" strike="noStrike" baseline="0">
                <a:solidFill>
                  <a:srgbClr val="183EFF"/>
                </a:solidFill>
              </a:rPr>
            </a:br>
            <a:r>
              <a:rPr lang="pt-BR" sz="5000" b="0" i="0" u="none" strike="noStrike" baseline="0">
                <a:solidFill>
                  <a:srgbClr val="183EFF"/>
                </a:solidFill>
              </a:rPr>
              <a:t> </a:t>
            </a:r>
            <a:r>
              <a:rPr lang="pt-BR" sz="5000" i="0" u="none" strike="noStrike" baseline="0">
                <a:solidFill>
                  <a:srgbClr val="183EFF"/>
                </a:solidFill>
              </a:rPr>
              <a:t>Resolução CMN nº 5.272/2025</a:t>
            </a:r>
            <a:r>
              <a:rPr lang="pt-BR" sz="5000" b="0" i="0" u="none" strike="noStrike" baseline="0">
                <a:solidFill>
                  <a:srgbClr val="183EFF"/>
                </a:solidFill>
              </a:rPr>
              <a:t/>
            </a:r>
            <a:br>
              <a:rPr lang="pt-BR" sz="5000" b="0" i="0" u="none" strike="noStrike" baseline="0">
                <a:solidFill>
                  <a:srgbClr val="183EFF"/>
                </a:solidFill>
              </a:rPr>
            </a:br>
            <a:r>
              <a:rPr lang="pt-BR" sz="4000" b="0">
                <a:solidFill>
                  <a:srgbClr val="183EFF"/>
                </a:solidFill>
              </a:rPr>
              <a:t>Nova</a:t>
            </a:r>
            <a:r>
              <a:rPr lang="pt-BR" sz="4000" b="0" i="0" u="none" strike="noStrike" baseline="0">
                <a:solidFill>
                  <a:srgbClr val="183EFF"/>
                </a:solidFill>
              </a:rPr>
              <a:t>s diretrizes para as aplicações de recursos dos RPPS  	</a:t>
            </a:r>
            <a:br>
              <a:rPr lang="pt-BR" sz="4000" b="0" i="0" u="none" strike="noStrike" baseline="0">
                <a:solidFill>
                  <a:srgbClr val="183EFF"/>
                </a:solidFill>
              </a:rPr>
            </a:br>
            <a:endParaRPr lang="pt-BR" sz="4000">
              <a:solidFill>
                <a:srgbClr val="183E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A4A5B7B6-E5BC-93B2-6B6C-38EA037CA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93"/>
            <a:ext cx="9144000" cy="935516"/>
          </a:xfrm>
        </p:spPr>
        <p:txBody>
          <a:bodyPr>
            <a:normAutofit/>
          </a:bodyPr>
          <a:lstStyle/>
          <a:p>
            <a:r>
              <a:rPr lang="pt-BR" sz="1800"/>
              <a:t>14 de Maio de 2026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BC5C4C5-5217-BDDA-31AB-60E7B97479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1</a:t>
            </a:fld>
            <a:endParaRPr lang="pt-BR"/>
          </a:p>
        </p:txBody>
      </p:sp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0C3DA836-D5C2-CC43-D27C-ADD4928302EA}"/>
              </a:ext>
            </a:extLst>
          </p:cNvPr>
          <p:cNvGrpSpPr/>
          <p:nvPr/>
        </p:nvGrpSpPr>
        <p:grpSpPr>
          <a:xfrm>
            <a:off x="3456465" y="4951054"/>
            <a:ext cx="5279070" cy="125824"/>
            <a:chOff x="3483913" y="-20640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70705327-E282-231A-B186-0D03F88D65C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05B8EDEA-3ED3-6CC5-0CBB-0245FB7E228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id="{E13AECFF-1F5C-E031-A4D7-9BE53678287A}"/>
                </a:ext>
              </a:extLst>
            </p:cNvPr>
            <p:cNvSpPr/>
            <p:nvPr/>
          </p:nvSpPr>
          <p:spPr>
            <a:xfrm>
              <a:off x="5177743" y="-20640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0A47D375-11B7-6466-5B33-688D4D68D242}"/>
              </a:ext>
            </a:extLst>
          </p:cNvPr>
          <p:cNvGrpSpPr/>
          <p:nvPr/>
        </p:nvGrpSpPr>
        <p:grpSpPr>
          <a:xfrm>
            <a:off x="4635813" y="409836"/>
            <a:ext cx="2920374" cy="598824"/>
            <a:chOff x="0" y="4813301"/>
            <a:chExt cx="3143251" cy="644525"/>
          </a:xfrm>
        </p:grpSpPr>
        <p:sp>
          <p:nvSpPr>
            <p:cNvPr id="27" name="Freeform 173">
              <a:extLst>
                <a:ext uri="{FF2B5EF4-FFF2-40B4-BE49-F238E27FC236}">
                  <a16:creationId xmlns:a16="http://schemas.microsoft.com/office/drawing/2014/main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175">
              <a:extLst>
                <a:ext uri="{FF2B5EF4-FFF2-40B4-BE49-F238E27FC236}">
                  <a16:creationId xmlns:a16="http://schemas.microsoft.com/office/drawing/2014/main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77">
              <a:extLst>
                <a:ext uri="{FF2B5EF4-FFF2-40B4-BE49-F238E27FC236}">
                  <a16:creationId xmlns:a16="http://schemas.microsoft.com/office/drawing/2014/main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78">
              <a:extLst>
                <a:ext uri="{FF2B5EF4-FFF2-40B4-BE49-F238E27FC236}">
                  <a16:creationId xmlns:a16="http://schemas.microsoft.com/office/drawing/2014/main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79">
              <a:extLst>
                <a:ext uri="{FF2B5EF4-FFF2-40B4-BE49-F238E27FC236}">
                  <a16:creationId xmlns:a16="http://schemas.microsoft.com/office/drawing/2014/main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80">
              <a:extLst>
                <a:ext uri="{FF2B5EF4-FFF2-40B4-BE49-F238E27FC236}">
                  <a16:creationId xmlns:a16="http://schemas.microsoft.com/office/drawing/2014/main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83">
              <a:extLst>
                <a:ext uri="{FF2B5EF4-FFF2-40B4-BE49-F238E27FC236}">
                  <a16:creationId xmlns:a16="http://schemas.microsoft.com/office/drawing/2014/main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84">
              <a:extLst>
                <a:ext uri="{FF2B5EF4-FFF2-40B4-BE49-F238E27FC236}">
                  <a16:creationId xmlns:a16="http://schemas.microsoft.com/office/drawing/2014/main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193">
              <a:extLst>
                <a:ext uri="{FF2B5EF4-FFF2-40B4-BE49-F238E27FC236}">
                  <a16:creationId xmlns:a16="http://schemas.microsoft.com/office/drawing/2014/main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Freeform 195">
              <a:extLst>
                <a:ext uri="{FF2B5EF4-FFF2-40B4-BE49-F238E27FC236}">
                  <a16:creationId xmlns:a16="http://schemas.microsoft.com/office/drawing/2014/main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Freeform 196">
              <a:extLst>
                <a:ext uri="{FF2B5EF4-FFF2-40B4-BE49-F238E27FC236}">
                  <a16:creationId xmlns:a16="http://schemas.microsoft.com/office/drawing/2014/main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97">
              <a:extLst>
                <a:ext uri="{FF2B5EF4-FFF2-40B4-BE49-F238E27FC236}">
                  <a16:creationId xmlns:a16="http://schemas.microsoft.com/office/drawing/2014/main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Freeform 198">
              <a:extLst>
                <a:ext uri="{FF2B5EF4-FFF2-40B4-BE49-F238E27FC236}">
                  <a16:creationId xmlns:a16="http://schemas.microsoft.com/office/drawing/2014/main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4" name="Freeform 200">
              <a:extLst>
                <a:ext uri="{FF2B5EF4-FFF2-40B4-BE49-F238E27FC236}">
                  <a16:creationId xmlns:a16="http://schemas.microsoft.com/office/drawing/2014/main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5" name="Freeform 201">
              <a:extLst>
                <a:ext uri="{FF2B5EF4-FFF2-40B4-BE49-F238E27FC236}">
                  <a16:creationId xmlns:a16="http://schemas.microsoft.com/office/drawing/2014/main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6" name="Freeform 202">
              <a:extLst>
                <a:ext uri="{FF2B5EF4-FFF2-40B4-BE49-F238E27FC236}">
                  <a16:creationId xmlns:a16="http://schemas.microsoft.com/office/drawing/2014/main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7" name="Freeform 203">
              <a:extLst>
                <a:ext uri="{FF2B5EF4-FFF2-40B4-BE49-F238E27FC236}">
                  <a16:creationId xmlns:a16="http://schemas.microsoft.com/office/drawing/2014/main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8" name="Freeform 204">
              <a:extLst>
                <a:ext uri="{FF2B5EF4-FFF2-40B4-BE49-F238E27FC236}">
                  <a16:creationId xmlns:a16="http://schemas.microsoft.com/office/drawing/2014/main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9" name="Freeform 206">
              <a:extLst>
                <a:ext uri="{FF2B5EF4-FFF2-40B4-BE49-F238E27FC236}">
                  <a16:creationId xmlns:a16="http://schemas.microsoft.com/office/drawing/2014/main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0" name="Freeform 207">
              <a:extLst>
                <a:ext uri="{FF2B5EF4-FFF2-40B4-BE49-F238E27FC236}">
                  <a16:creationId xmlns:a16="http://schemas.microsoft.com/office/drawing/2014/main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1" name="Freeform 208">
              <a:extLst>
                <a:ext uri="{FF2B5EF4-FFF2-40B4-BE49-F238E27FC236}">
                  <a16:creationId xmlns:a16="http://schemas.microsoft.com/office/drawing/2014/main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2" name="Freeform 209">
              <a:extLst>
                <a:ext uri="{FF2B5EF4-FFF2-40B4-BE49-F238E27FC236}">
                  <a16:creationId xmlns:a16="http://schemas.microsoft.com/office/drawing/2014/main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8" name="Freeform 211">
              <a:extLst>
                <a:ext uri="{FF2B5EF4-FFF2-40B4-BE49-F238E27FC236}">
                  <a16:creationId xmlns:a16="http://schemas.microsoft.com/office/drawing/2014/main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9" name="Freeform 212">
              <a:extLst>
                <a:ext uri="{FF2B5EF4-FFF2-40B4-BE49-F238E27FC236}">
                  <a16:creationId xmlns:a16="http://schemas.microsoft.com/office/drawing/2014/main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0" name="Freeform 213">
              <a:extLst>
                <a:ext uri="{FF2B5EF4-FFF2-40B4-BE49-F238E27FC236}">
                  <a16:creationId xmlns:a16="http://schemas.microsoft.com/office/drawing/2014/main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214">
              <a:extLst>
                <a:ext uri="{FF2B5EF4-FFF2-40B4-BE49-F238E27FC236}">
                  <a16:creationId xmlns:a16="http://schemas.microsoft.com/office/drawing/2014/main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215">
              <a:extLst>
                <a:ext uri="{FF2B5EF4-FFF2-40B4-BE49-F238E27FC236}">
                  <a16:creationId xmlns:a16="http://schemas.microsoft.com/office/drawing/2014/main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6" name="Freeform 216">
              <a:extLst>
                <a:ext uri="{FF2B5EF4-FFF2-40B4-BE49-F238E27FC236}">
                  <a16:creationId xmlns:a16="http://schemas.microsoft.com/office/drawing/2014/main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7" name="Freeform 217">
              <a:extLst>
                <a:ext uri="{FF2B5EF4-FFF2-40B4-BE49-F238E27FC236}">
                  <a16:creationId xmlns:a16="http://schemas.microsoft.com/office/drawing/2014/main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8" name="Freeform 218">
              <a:extLst>
                <a:ext uri="{FF2B5EF4-FFF2-40B4-BE49-F238E27FC236}">
                  <a16:creationId xmlns:a16="http://schemas.microsoft.com/office/drawing/2014/main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9" name="Rectangle 219">
              <a:extLst>
                <a:ext uri="{FF2B5EF4-FFF2-40B4-BE49-F238E27FC236}">
                  <a16:creationId xmlns:a16="http://schemas.microsoft.com/office/drawing/2014/main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5" name="Freeform 220">
              <a:extLst>
                <a:ext uri="{FF2B5EF4-FFF2-40B4-BE49-F238E27FC236}">
                  <a16:creationId xmlns:a16="http://schemas.microsoft.com/office/drawing/2014/main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6" name="Freeform 221">
              <a:extLst>
                <a:ext uri="{FF2B5EF4-FFF2-40B4-BE49-F238E27FC236}">
                  <a16:creationId xmlns:a16="http://schemas.microsoft.com/office/drawing/2014/main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4" name="Freeform 223">
              <a:extLst>
                <a:ext uri="{FF2B5EF4-FFF2-40B4-BE49-F238E27FC236}">
                  <a16:creationId xmlns:a16="http://schemas.microsoft.com/office/drawing/2014/main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7" name="Freeform 226">
              <a:extLst>
                <a:ext uri="{FF2B5EF4-FFF2-40B4-BE49-F238E27FC236}">
                  <a16:creationId xmlns:a16="http://schemas.microsoft.com/office/drawing/2014/main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9" name="Freeform 227">
              <a:extLst>
                <a:ext uri="{FF2B5EF4-FFF2-40B4-BE49-F238E27FC236}">
                  <a16:creationId xmlns:a16="http://schemas.microsoft.com/office/drawing/2014/main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0" name="Freeform 228">
              <a:extLst>
                <a:ext uri="{FF2B5EF4-FFF2-40B4-BE49-F238E27FC236}">
                  <a16:creationId xmlns:a16="http://schemas.microsoft.com/office/drawing/2014/main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1" name="Rectangle 229">
              <a:extLst>
                <a:ext uri="{FF2B5EF4-FFF2-40B4-BE49-F238E27FC236}">
                  <a16:creationId xmlns:a16="http://schemas.microsoft.com/office/drawing/2014/main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2" name="Rectangle 230">
              <a:extLst>
                <a:ext uri="{FF2B5EF4-FFF2-40B4-BE49-F238E27FC236}">
                  <a16:creationId xmlns:a16="http://schemas.microsoft.com/office/drawing/2014/main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3" name="Rectangle 231">
              <a:extLst>
                <a:ext uri="{FF2B5EF4-FFF2-40B4-BE49-F238E27FC236}">
                  <a16:creationId xmlns:a16="http://schemas.microsoft.com/office/drawing/2014/main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4" name="Rectangle 232">
              <a:extLst>
                <a:ext uri="{FF2B5EF4-FFF2-40B4-BE49-F238E27FC236}">
                  <a16:creationId xmlns:a16="http://schemas.microsoft.com/office/drawing/2014/main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5" name="Freeform 233">
              <a:extLst>
                <a:ext uri="{FF2B5EF4-FFF2-40B4-BE49-F238E27FC236}">
                  <a16:creationId xmlns:a16="http://schemas.microsoft.com/office/drawing/2014/main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6" name="Freeform 234">
              <a:extLst>
                <a:ext uri="{FF2B5EF4-FFF2-40B4-BE49-F238E27FC236}">
                  <a16:creationId xmlns:a16="http://schemas.microsoft.com/office/drawing/2014/main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7" name="Rectangle 235">
              <a:extLst>
                <a:ext uri="{FF2B5EF4-FFF2-40B4-BE49-F238E27FC236}">
                  <a16:creationId xmlns:a16="http://schemas.microsoft.com/office/drawing/2014/main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8" name="Rectangle 236">
              <a:extLst>
                <a:ext uri="{FF2B5EF4-FFF2-40B4-BE49-F238E27FC236}">
                  <a16:creationId xmlns:a16="http://schemas.microsoft.com/office/drawing/2014/main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9" name="Freeform 237">
              <a:extLst>
                <a:ext uri="{FF2B5EF4-FFF2-40B4-BE49-F238E27FC236}">
                  <a16:creationId xmlns:a16="http://schemas.microsoft.com/office/drawing/2014/main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0" name="Rectangle 238">
              <a:extLst>
                <a:ext uri="{FF2B5EF4-FFF2-40B4-BE49-F238E27FC236}">
                  <a16:creationId xmlns:a16="http://schemas.microsoft.com/office/drawing/2014/main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1" name="Freeform 239">
              <a:extLst>
                <a:ext uri="{FF2B5EF4-FFF2-40B4-BE49-F238E27FC236}">
                  <a16:creationId xmlns:a16="http://schemas.microsoft.com/office/drawing/2014/main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2" name="Freeform 240">
              <a:extLst>
                <a:ext uri="{FF2B5EF4-FFF2-40B4-BE49-F238E27FC236}">
                  <a16:creationId xmlns:a16="http://schemas.microsoft.com/office/drawing/2014/main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3" name="Rectangle 241">
              <a:extLst>
                <a:ext uri="{FF2B5EF4-FFF2-40B4-BE49-F238E27FC236}">
                  <a16:creationId xmlns:a16="http://schemas.microsoft.com/office/drawing/2014/main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4" name="Freeform 242">
              <a:extLst>
                <a:ext uri="{FF2B5EF4-FFF2-40B4-BE49-F238E27FC236}">
                  <a16:creationId xmlns:a16="http://schemas.microsoft.com/office/drawing/2014/main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5" name="Freeform 243">
              <a:extLst>
                <a:ext uri="{FF2B5EF4-FFF2-40B4-BE49-F238E27FC236}">
                  <a16:creationId xmlns:a16="http://schemas.microsoft.com/office/drawing/2014/main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6" name="Freeform 244">
              <a:extLst>
                <a:ext uri="{FF2B5EF4-FFF2-40B4-BE49-F238E27FC236}">
                  <a16:creationId xmlns:a16="http://schemas.microsoft.com/office/drawing/2014/main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7" name="Freeform 245">
              <a:extLst>
                <a:ext uri="{FF2B5EF4-FFF2-40B4-BE49-F238E27FC236}">
                  <a16:creationId xmlns:a16="http://schemas.microsoft.com/office/drawing/2014/main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8" name="Freeform 246">
              <a:extLst>
                <a:ext uri="{FF2B5EF4-FFF2-40B4-BE49-F238E27FC236}">
                  <a16:creationId xmlns:a16="http://schemas.microsoft.com/office/drawing/2014/main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9" name="Freeform 247">
              <a:extLst>
                <a:ext uri="{FF2B5EF4-FFF2-40B4-BE49-F238E27FC236}">
                  <a16:creationId xmlns:a16="http://schemas.microsoft.com/office/drawing/2014/main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0" name="Freeform 248">
              <a:extLst>
                <a:ext uri="{FF2B5EF4-FFF2-40B4-BE49-F238E27FC236}">
                  <a16:creationId xmlns:a16="http://schemas.microsoft.com/office/drawing/2014/main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1" name="Freeform 249">
              <a:extLst>
                <a:ext uri="{FF2B5EF4-FFF2-40B4-BE49-F238E27FC236}">
                  <a16:creationId xmlns:a16="http://schemas.microsoft.com/office/drawing/2014/main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2" name="Freeform 250">
              <a:extLst>
                <a:ext uri="{FF2B5EF4-FFF2-40B4-BE49-F238E27FC236}">
                  <a16:creationId xmlns:a16="http://schemas.microsoft.com/office/drawing/2014/main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3" name="Freeform 251">
              <a:extLst>
                <a:ext uri="{FF2B5EF4-FFF2-40B4-BE49-F238E27FC236}">
                  <a16:creationId xmlns:a16="http://schemas.microsoft.com/office/drawing/2014/main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4" name="Freeform 252">
              <a:extLst>
                <a:ext uri="{FF2B5EF4-FFF2-40B4-BE49-F238E27FC236}">
                  <a16:creationId xmlns:a16="http://schemas.microsoft.com/office/drawing/2014/main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5" name="Freeform 253">
              <a:extLst>
                <a:ext uri="{FF2B5EF4-FFF2-40B4-BE49-F238E27FC236}">
                  <a16:creationId xmlns:a16="http://schemas.microsoft.com/office/drawing/2014/main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6" name="Freeform 254">
              <a:extLst>
                <a:ext uri="{FF2B5EF4-FFF2-40B4-BE49-F238E27FC236}">
                  <a16:creationId xmlns:a16="http://schemas.microsoft.com/office/drawing/2014/main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7" name="Freeform 255">
              <a:extLst>
                <a:ext uri="{FF2B5EF4-FFF2-40B4-BE49-F238E27FC236}">
                  <a16:creationId xmlns:a16="http://schemas.microsoft.com/office/drawing/2014/main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8" name="Freeform 256">
              <a:extLst>
                <a:ext uri="{FF2B5EF4-FFF2-40B4-BE49-F238E27FC236}">
                  <a16:creationId xmlns:a16="http://schemas.microsoft.com/office/drawing/2014/main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9" name="Freeform 257">
              <a:extLst>
                <a:ext uri="{FF2B5EF4-FFF2-40B4-BE49-F238E27FC236}">
                  <a16:creationId xmlns:a16="http://schemas.microsoft.com/office/drawing/2014/main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0" name="Freeform 258">
              <a:extLst>
                <a:ext uri="{FF2B5EF4-FFF2-40B4-BE49-F238E27FC236}">
                  <a16:creationId xmlns:a16="http://schemas.microsoft.com/office/drawing/2014/main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1" name="Freeform 259">
              <a:extLst>
                <a:ext uri="{FF2B5EF4-FFF2-40B4-BE49-F238E27FC236}">
                  <a16:creationId xmlns:a16="http://schemas.microsoft.com/office/drawing/2014/main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2" name="Freeform 260">
              <a:extLst>
                <a:ext uri="{FF2B5EF4-FFF2-40B4-BE49-F238E27FC236}">
                  <a16:creationId xmlns:a16="http://schemas.microsoft.com/office/drawing/2014/main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18" name="Agrupar 117">
            <a:extLst>
              <a:ext uri="{FF2B5EF4-FFF2-40B4-BE49-F238E27FC236}">
                <a16:creationId xmlns:a16="http://schemas.microsoft.com/office/drawing/2014/main" id="{D2C2C2FD-D5CC-9C24-A1B3-E257F39C10FB}"/>
              </a:ext>
            </a:extLst>
          </p:cNvPr>
          <p:cNvGrpSpPr/>
          <p:nvPr/>
        </p:nvGrpSpPr>
        <p:grpSpPr>
          <a:xfrm>
            <a:off x="0" y="0"/>
            <a:ext cx="2493963" cy="1247775"/>
            <a:chOff x="7058026" y="1589088"/>
            <a:chExt cx="2493963" cy="1247775"/>
          </a:xfrm>
        </p:grpSpPr>
        <p:sp>
          <p:nvSpPr>
            <p:cNvPr id="153" name="Rectangle 55">
              <a:extLst>
                <a:ext uri="{FF2B5EF4-FFF2-40B4-BE49-F238E27FC236}">
                  <a16:creationId xmlns:a16="http://schemas.microsoft.com/office/drawing/2014/main" id="{FC8CC1D3-D9E1-760D-B7C0-613E89C2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4" name="Freeform 56">
              <a:extLst>
                <a:ext uri="{FF2B5EF4-FFF2-40B4-BE49-F238E27FC236}">
                  <a16:creationId xmlns:a16="http://schemas.microsoft.com/office/drawing/2014/main" id="{EDFDF1BF-4241-C3D4-078A-8542B4DBF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5" name="Rectangle 57">
              <a:extLst>
                <a:ext uri="{FF2B5EF4-FFF2-40B4-BE49-F238E27FC236}">
                  <a16:creationId xmlns:a16="http://schemas.microsoft.com/office/drawing/2014/main" id="{2F9D6705-5F3A-AAD2-5514-9FD692E99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6" name="Freeform 58">
              <a:extLst>
                <a:ext uri="{FF2B5EF4-FFF2-40B4-BE49-F238E27FC236}">
                  <a16:creationId xmlns:a16="http://schemas.microsoft.com/office/drawing/2014/main" id="{1775DA0B-5A02-606F-DC27-679B45B5A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7" name="Rectangle 59">
              <a:extLst>
                <a:ext uri="{FF2B5EF4-FFF2-40B4-BE49-F238E27FC236}">
                  <a16:creationId xmlns:a16="http://schemas.microsoft.com/office/drawing/2014/main" id="{19D25559-551D-81E0-B111-13E365766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8" name="Freeform 60">
              <a:extLst>
                <a:ext uri="{FF2B5EF4-FFF2-40B4-BE49-F238E27FC236}">
                  <a16:creationId xmlns:a16="http://schemas.microsoft.com/office/drawing/2014/main" id="{E7B3D224-5F65-77FD-F735-80494029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9" name="Oval 61">
              <a:extLst>
                <a:ext uri="{FF2B5EF4-FFF2-40B4-BE49-F238E27FC236}">
                  <a16:creationId xmlns:a16="http://schemas.microsoft.com/office/drawing/2014/main" id="{AB02BF26-C154-6811-6EC4-D2D6D78B8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0" name="Freeform 62">
              <a:extLst>
                <a:ext uri="{FF2B5EF4-FFF2-40B4-BE49-F238E27FC236}">
                  <a16:creationId xmlns:a16="http://schemas.microsoft.com/office/drawing/2014/main" id="{5ED57214-885C-7A9A-A53E-BCA69A927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1" name="Freeform 63">
              <a:extLst>
                <a:ext uri="{FF2B5EF4-FFF2-40B4-BE49-F238E27FC236}">
                  <a16:creationId xmlns:a16="http://schemas.microsoft.com/office/drawing/2014/main" id="{EB2C2DE6-C442-6F84-7E45-241D8BCDE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2" name="Freeform 64">
              <a:extLst>
                <a:ext uri="{FF2B5EF4-FFF2-40B4-BE49-F238E27FC236}">
                  <a16:creationId xmlns:a16="http://schemas.microsoft.com/office/drawing/2014/main" id="{9E447B3F-1987-FEDE-711E-DFF94008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3" name="Freeform 65">
              <a:extLst>
                <a:ext uri="{FF2B5EF4-FFF2-40B4-BE49-F238E27FC236}">
                  <a16:creationId xmlns:a16="http://schemas.microsoft.com/office/drawing/2014/main" id="{AE8EA14F-34D5-725F-6D9D-F8216B8A5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4" name="Freeform 66">
              <a:extLst>
                <a:ext uri="{FF2B5EF4-FFF2-40B4-BE49-F238E27FC236}">
                  <a16:creationId xmlns:a16="http://schemas.microsoft.com/office/drawing/2014/main" id="{C0A9D006-BF0A-ACE0-40B5-B85F0D762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5" name="Rectangle 67">
              <a:extLst>
                <a:ext uri="{FF2B5EF4-FFF2-40B4-BE49-F238E27FC236}">
                  <a16:creationId xmlns:a16="http://schemas.microsoft.com/office/drawing/2014/main" id="{D4B0DED0-7139-E943-C8B3-7EA25FA5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6" name="Freeform 68">
              <a:extLst>
                <a:ext uri="{FF2B5EF4-FFF2-40B4-BE49-F238E27FC236}">
                  <a16:creationId xmlns:a16="http://schemas.microsoft.com/office/drawing/2014/main" id="{9BBF18FC-97D6-F216-BC74-00A3D1906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95" name="Agrupar 194">
            <a:extLst>
              <a:ext uri="{FF2B5EF4-FFF2-40B4-BE49-F238E27FC236}">
                <a16:creationId xmlns:a16="http://schemas.microsoft.com/office/drawing/2014/main" id="{0A7D0005-0C55-115B-BD9E-9B73AC9B8718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196" name="Rectangle 39">
              <a:extLst>
                <a:ext uri="{FF2B5EF4-FFF2-40B4-BE49-F238E27FC236}">
                  <a16:creationId xmlns:a16="http://schemas.microsoft.com/office/drawing/2014/main" id="{BAEEA610-8E83-1169-1249-3833B092E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7" name="Freeform 40">
              <a:extLst>
                <a:ext uri="{FF2B5EF4-FFF2-40B4-BE49-F238E27FC236}">
                  <a16:creationId xmlns:a16="http://schemas.microsoft.com/office/drawing/2014/main" id="{D2DCC302-1149-E36D-DF70-2DF87B4BB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8" name="Freeform 41">
              <a:extLst>
                <a:ext uri="{FF2B5EF4-FFF2-40B4-BE49-F238E27FC236}">
                  <a16:creationId xmlns:a16="http://schemas.microsoft.com/office/drawing/2014/main" id="{237E87DE-23EC-6E93-2859-F7D8D0091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9" name="Freeform 42">
              <a:extLst>
                <a:ext uri="{FF2B5EF4-FFF2-40B4-BE49-F238E27FC236}">
                  <a16:creationId xmlns:a16="http://schemas.microsoft.com/office/drawing/2014/main" id="{46388085-0370-6C74-70C6-716D42B34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0" name="Rectangle 43">
              <a:extLst>
                <a:ext uri="{FF2B5EF4-FFF2-40B4-BE49-F238E27FC236}">
                  <a16:creationId xmlns:a16="http://schemas.microsoft.com/office/drawing/2014/main" id="{7E8D0899-1864-4CD5-5994-85E803F86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1" name="Freeform 44">
              <a:extLst>
                <a:ext uri="{FF2B5EF4-FFF2-40B4-BE49-F238E27FC236}">
                  <a16:creationId xmlns:a16="http://schemas.microsoft.com/office/drawing/2014/main" id="{0F685C4A-7065-3737-9C2E-547D3B1CD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2" name="Rectangle 45">
              <a:extLst>
                <a:ext uri="{FF2B5EF4-FFF2-40B4-BE49-F238E27FC236}">
                  <a16:creationId xmlns:a16="http://schemas.microsoft.com/office/drawing/2014/main" id="{307330D3-B81E-0A2B-2878-262716E0D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3" name="Freeform 46">
              <a:extLst>
                <a:ext uri="{FF2B5EF4-FFF2-40B4-BE49-F238E27FC236}">
                  <a16:creationId xmlns:a16="http://schemas.microsoft.com/office/drawing/2014/main" id="{D3381552-70DC-8FD5-CB60-57B2E8FA4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04" name="Freeform 56">
            <a:extLst>
              <a:ext uri="{FF2B5EF4-FFF2-40B4-BE49-F238E27FC236}">
                <a16:creationId xmlns:a16="http://schemas.microsoft.com/office/drawing/2014/main" id="{51575AF7-45AF-9BCF-40A1-0583AB48A0AA}"/>
              </a:ext>
            </a:extLst>
          </p:cNvPr>
          <p:cNvSpPr>
            <a:spLocks/>
          </p:cNvSpPr>
          <p:nvPr/>
        </p:nvSpPr>
        <p:spPr bwMode="auto">
          <a:xfrm>
            <a:off x="1952082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5" name="Freeform 56">
            <a:extLst>
              <a:ext uri="{FF2B5EF4-FFF2-40B4-BE49-F238E27FC236}">
                <a16:creationId xmlns:a16="http://schemas.microsoft.com/office/drawing/2014/main" id="{76975032-0CC2-D41A-AF69-50F8C8F0F777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6" name="Freeform 56">
            <a:extLst>
              <a:ext uri="{FF2B5EF4-FFF2-40B4-BE49-F238E27FC236}">
                <a16:creationId xmlns:a16="http://schemas.microsoft.com/office/drawing/2014/main" id="{6EB2DCA9-04E5-5246-3F91-127ECBA4EC4B}"/>
              </a:ext>
            </a:extLst>
          </p:cNvPr>
          <p:cNvSpPr>
            <a:spLocks/>
          </p:cNvSpPr>
          <p:nvPr/>
        </p:nvSpPr>
        <p:spPr bwMode="auto">
          <a:xfrm>
            <a:off x="1952083" y="6345174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8EC59C4-6EB5-9FA9-CADA-07924A54A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6682" y="4404755"/>
            <a:ext cx="2635385" cy="153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16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A2CB1-ED5C-551A-CDDC-4C628BE83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C4FE0DF-DFEC-3D56-E1C5-4D2387D39EA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402750" y="6443067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>
                <a:solidFill>
                  <a:schemeClr val="tx1"/>
                </a:solidFill>
              </a:rPr>
              <a:pPr/>
              <a:t>10</a:t>
            </a:fld>
            <a:endParaRPr lang="pt-BR">
              <a:solidFill>
                <a:schemeClr val="tx1"/>
              </a:solidFill>
            </a:endParaRPr>
          </a:p>
        </p:txBody>
      </p:sp>
      <p:sp>
        <p:nvSpPr>
          <p:cNvPr id="80" name="Freeform 56">
            <a:extLst>
              <a:ext uri="{FF2B5EF4-FFF2-40B4-BE49-F238E27FC236}">
                <a16:creationId xmlns:a16="http://schemas.microsoft.com/office/drawing/2014/main" id="{FF1573D1-82A1-9C69-C389-4DDAE9AF5498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1BB3B8ED-7E46-9B4A-A019-DD998062B351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B93D0747-196F-E1C8-71D7-BD22971E1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92720728-F746-0D09-790C-61E490F9D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A64C3445-5A4A-41D7-DC4D-C8C8ACE55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4EE0CD7F-EE6F-2740-2769-AF208C05E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3E26FA61-A6FA-1E45-1925-DBB3E06DB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62949970-DAB4-4B1C-62D1-78B2BD48D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9A7AAA55-CE59-36EB-E2C8-E8145B79B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DD0E187D-8C7B-F197-9AC9-C88027714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5182346F-2892-9B0A-27DB-BD1B093CC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6313A848-2074-FD81-177F-9F7CB4B35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93F5DC12-84EA-7A42-7D04-EF08C007A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47EC724C-BE2E-7F21-70C6-0180E7F8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44D1748C-C7E5-C28A-3A53-27FA1E739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760519E2-B9EF-42EE-2DDF-A55BD5BD7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65" name="Oval 62">
            <a:extLst>
              <a:ext uri="{FF2B5EF4-FFF2-40B4-BE49-F238E27FC236}">
                <a16:creationId xmlns:a16="http://schemas.microsoft.com/office/drawing/2014/main" id="{55F81DDC-A32E-BE84-16E8-D4C3287E3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3AA88BD8-CF24-10A9-9BED-1F0F1B4C211C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ADEB72B4-4E70-BEEA-9FCC-50FCF6D9E2BC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Retângulo: Cantos Arredondados 36">
              <a:extLst>
                <a:ext uri="{FF2B5EF4-FFF2-40B4-BE49-F238E27FC236}">
                  <a16:creationId xmlns:a16="http://schemas.microsoft.com/office/drawing/2014/main" id="{2059FFDB-6BE6-CA69-63D0-A75BE57C07DB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E9664C4E-454A-B3BA-7435-105887FBF57E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" name="Text 2">
            <a:extLst>
              <a:ext uri="{FF2B5EF4-FFF2-40B4-BE49-F238E27FC236}">
                <a16:creationId xmlns:a16="http://schemas.microsoft.com/office/drawing/2014/main" id="{7ED82D1E-6793-F6A0-8FEC-5D5ABB41BF18}"/>
              </a:ext>
            </a:extLst>
          </p:cNvPr>
          <p:cNvSpPr/>
          <p:nvPr/>
        </p:nvSpPr>
        <p:spPr>
          <a:xfrm>
            <a:off x="2188952" y="462752"/>
            <a:ext cx="705682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quanto a ativos privados:</a:t>
            </a: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FAB9E17D-19EF-694D-729A-B5145932C21E}"/>
              </a:ext>
            </a:extLst>
          </p:cNvPr>
          <p:cNvSpPr/>
          <p:nvPr/>
        </p:nvSpPr>
        <p:spPr>
          <a:xfrm>
            <a:off x="1187854" y="1076165"/>
            <a:ext cx="6744036" cy="25271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non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Via carteiras de fundos investidos ou por limites de concentração do patrimônio do RPPS:</a:t>
            </a:r>
            <a:endParaRPr lang="pt-BR" sz="2000"/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DEE0A98F-20D7-7A1D-F4AB-F063FE2C8B35}"/>
              </a:ext>
            </a:extLst>
          </p:cNvPr>
          <p:cNvSpPr/>
          <p:nvPr/>
        </p:nvSpPr>
        <p:spPr>
          <a:xfrm>
            <a:off x="200915" y="1507848"/>
            <a:ext cx="2714433" cy="1954917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B588C16E-8A9B-D7D4-A4E8-C4B068F21340}"/>
              </a:ext>
            </a:extLst>
          </p:cNvPr>
          <p:cNvSpPr/>
          <p:nvPr/>
        </p:nvSpPr>
        <p:spPr>
          <a:xfrm>
            <a:off x="571767" y="1739656"/>
            <a:ext cx="2078633" cy="2597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Securitizadoras</a:t>
            </a:r>
            <a:endParaRPr lang="pt-BR" sz="2200" b="1">
              <a:solidFill>
                <a:srgbClr val="0070C0"/>
              </a:solidFill>
            </a:endParaRP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794539FD-8AF6-C2E6-DF25-5B49288FAB26}"/>
              </a:ext>
            </a:extLst>
          </p:cNvPr>
          <p:cNvSpPr/>
          <p:nvPr/>
        </p:nvSpPr>
        <p:spPr>
          <a:xfrm>
            <a:off x="414521" y="2165711"/>
            <a:ext cx="2332665" cy="1153247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Títulos de emissão pública com regime fiduciário da Lei 14.430/2022</a:t>
            </a:r>
          </a:p>
          <a:p>
            <a:endParaRPr lang="pt-BR" sz="200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6834B1F4-8C64-7C3D-D2C2-AA918C898C72}"/>
              </a:ext>
            </a:extLst>
          </p:cNvPr>
          <p:cNvSpPr/>
          <p:nvPr/>
        </p:nvSpPr>
        <p:spPr>
          <a:xfrm>
            <a:off x="2545010" y="1653132"/>
            <a:ext cx="3178010" cy="1607266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39" name="Text 9">
            <a:extLst>
              <a:ext uri="{FF2B5EF4-FFF2-40B4-BE49-F238E27FC236}">
                <a16:creationId xmlns:a16="http://schemas.microsoft.com/office/drawing/2014/main" id="{C042AF7B-8DCD-E2B0-5F15-1145718B8287}"/>
              </a:ext>
            </a:extLst>
          </p:cNvPr>
          <p:cNvSpPr/>
          <p:nvPr/>
        </p:nvSpPr>
        <p:spPr>
          <a:xfrm>
            <a:off x="2709314" y="1742464"/>
            <a:ext cx="2078633" cy="2597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Companhias fechadas</a:t>
            </a:r>
          </a:p>
        </p:txBody>
      </p:sp>
      <p:sp>
        <p:nvSpPr>
          <p:cNvPr id="40" name="Text 10">
            <a:extLst>
              <a:ext uri="{FF2B5EF4-FFF2-40B4-BE49-F238E27FC236}">
                <a16:creationId xmlns:a16="http://schemas.microsoft.com/office/drawing/2014/main" id="{007B6702-B3F5-9A6E-CDB0-6E951C1A6894}"/>
              </a:ext>
            </a:extLst>
          </p:cNvPr>
          <p:cNvSpPr/>
          <p:nvPr/>
        </p:nvSpPr>
        <p:spPr>
          <a:xfrm>
            <a:off x="2709314" y="2182283"/>
            <a:ext cx="2786864" cy="5054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Oferta pública com coordenador instituição financeira S1 ou S2</a:t>
            </a:r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A2C320C6-CBE3-E1AC-4051-FA05214425E2}"/>
              </a:ext>
            </a:extLst>
          </p:cNvPr>
          <p:cNvSpPr/>
          <p:nvPr/>
        </p:nvSpPr>
        <p:spPr>
          <a:xfrm>
            <a:off x="215488" y="3492866"/>
            <a:ext cx="2672749" cy="2002788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46EE98C2-4DC2-08EA-DE70-F4372E6AC926}"/>
              </a:ext>
            </a:extLst>
          </p:cNvPr>
          <p:cNvSpPr/>
          <p:nvPr/>
        </p:nvSpPr>
        <p:spPr>
          <a:xfrm>
            <a:off x="459374" y="3659400"/>
            <a:ext cx="1887198" cy="2597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Socied. propósito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 específico - SPE</a:t>
            </a:r>
          </a:p>
        </p:txBody>
      </p:sp>
      <p:sp>
        <p:nvSpPr>
          <p:cNvPr id="43" name="Text 14">
            <a:extLst>
              <a:ext uri="{FF2B5EF4-FFF2-40B4-BE49-F238E27FC236}">
                <a16:creationId xmlns:a16="http://schemas.microsoft.com/office/drawing/2014/main" id="{426245EF-E92D-8B5D-0BE2-192B2408AE33}"/>
              </a:ext>
            </a:extLst>
          </p:cNvPr>
          <p:cNvSpPr/>
          <p:nvPr/>
        </p:nvSpPr>
        <p:spPr>
          <a:xfrm>
            <a:off x="471796" y="4526045"/>
            <a:ext cx="2313980" cy="5054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Fundos debêntures de infraestrutura</a:t>
            </a:r>
            <a:endParaRPr lang="pt-BR" sz="2000"/>
          </a:p>
        </p:txBody>
      </p:sp>
      <p:sp>
        <p:nvSpPr>
          <p:cNvPr id="44" name="Shape 16">
            <a:extLst>
              <a:ext uri="{FF2B5EF4-FFF2-40B4-BE49-F238E27FC236}">
                <a16:creationId xmlns:a16="http://schemas.microsoft.com/office/drawing/2014/main" id="{9EEFF3EF-1C79-1244-C98C-17294ED34C69}"/>
              </a:ext>
            </a:extLst>
          </p:cNvPr>
          <p:cNvSpPr/>
          <p:nvPr/>
        </p:nvSpPr>
        <p:spPr>
          <a:xfrm>
            <a:off x="2559581" y="3384272"/>
            <a:ext cx="3178010" cy="2020621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45" name="Text 17">
            <a:extLst>
              <a:ext uri="{FF2B5EF4-FFF2-40B4-BE49-F238E27FC236}">
                <a16:creationId xmlns:a16="http://schemas.microsoft.com/office/drawing/2014/main" id="{D142223C-0DFE-78EB-17F0-ED977BF2AD10}"/>
              </a:ext>
            </a:extLst>
          </p:cNvPr>
          <p:cNvSpPr/>
          <p:nvPr/>
        </p:nvSpPr>
        <p:spPr>
          <a:xfrm>
            <a:off x="2723885" y="3487023"/>
            <a:ext cx="2078633" cy="2597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Ativos de bancos </a:t>
            </a:r>
          </a:p>
        </p:txBody>
      </p:sp>
      <p:sp>
        <p:nvSpPr>
          <p:cNvPr id="46" name="Text 18">
            <a:extLst>
              <a:ext uri="{FF2B5EF4-FFF2-40B4-BE49-F238E27FC236}">
                <a16:creationId xmlns:a16="http://schemas.microsoft.com/office/drawing/2014/main" id="{F08D27C7-F6CF-34DA-65B4-1C6280F29399}"/>
              </a:ext>
            </a:extLst>
          </p:cNvPr>
          <p:cNvSpPr/>
          <p:nvPr/>
        </p:nvSpPr>
        <p:spPr>
          <a:xfrm>
            <a:off x="2723885" y="3903087"/>
            <a:ext cx="3123431" cy="5054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cs typeface="Sora Light" pitchFamily="34" charset="-120"/>
              </a:rPr>
              <a:t>2,5% do PL RPPS por IF demais segmentos (via fundos) e 5% por IF S1 e S2 (nesse caso, diretas + via fundos) </a:t>
            </a:r>
            <a:endParaRPr lang="pt-BR" sz="2000"/>
          </a:p>
        </p:txBody>
      </p:sp>
      <p:sp>
        <p:nvSpPr>
          <p:cNvPr id="47" name="Shape 8">
            <a:extLst>
              <a:ext uri="{FF2B5EF4-FFF2-40B4-BE49-F238E27FC236}">
                <a16:creationId xmlns:a16="http://schemas.microsoft.com/office/drawing/2014/main" id="{EFCA3C4A-1E52-324E-9FE2-536875BE02D8}"/>
              </a:ext>
            </a:extLst>
          </p:cNvPr>
          <p:cNvSpPr/>
          <p:nvPr/>
        </p:nvSpPr>
        <p:spPr>
          <a:xfrm>
            <a:off x="5651367" y="3459915"/>
            <a:ext cx="2481176" cy="2034001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48" name="Text 9">
            <a:extLst>
              <a:ext uri="{FF2B5EF4-FFF2-40B4-BE49-F238E27FC236}">
                <a16:creationId xmlns:a16="http://schemas.microsoft.com/office/drawing/2014/main" id="{4862B856-27AB-272C-242A-6277931FD395}"/>
              </a:ext>
            </a:extLst>
          </p:cNvPr>
          <p:cNvSpPr/>
          <p:nvPr/>
        </p:nvSpPr>
        <p:spPr>
          <a:xfrm>
            <a:off x="5860037" y="3515785"/>
            <a:ext cx="2195312" cy="29738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Demais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emissores</a:t>
            </a:r>
          </a:p>
        </p:txBody>
      </p:sp>
      <p:sp>
        <p:nvSpPr>
          <p:cNvPr id="49" name="Text 10">
            <a:extLst>
              <a:ext uri="{FF2B5EF4-FFF2-40B4-BE49-F238E27FC236}">
                <a16:creationId xmlns:a16="http://schemas.microsoft.com/office/drawing/2014/main" id="{C21079CE-D045-62C4-588F-6F43BAEF6828}"/>
              </a:ext>
            </a:extLst>
          </p:cNvPr>
          <p:cNvSpPr/>
          <p:nvPr/>
        </p:nvSpPr>
        <p:spPr>
          <a:xfrm>
            <a:off x="5748154" y="4256346"/>
            <a:ext cx="2287602" cy="5054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5% do PL do RPPS por instituição / grupo econômico</a:t>
            </a:r>
          </a:p>
        </p:txBody>
      </p:sp>
      <p:sp>
        <p:nvSpPr>
          <p:cNvPr id="50" name="Shape 8">
            <a:extLst>
              <a:ext uri="{FF2B5EF4-FFF2-40B4-BE49-F238E27FC236}">
                <a16:creationId xmlns:a16="http://schemas.microsoft.com/office/drawing/2014/main" id="{5EFB7297-9E4B-E49C-EACB-FD75B6D6D470}"/>
              </a:ext>
            </a:extLst>
          </p:cNvPr>
          <p:cNvSpPr/>
          <p:nvPr/>
        </p:nvSpPr>
        <p:spPr>
          <a:xfrm>
            <a:off x="7908124" y="3449132"/>
            <a:ext cx="2545372" cy="2237990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53" name="Text 9">
            <a:extLst>
              <a:ext uri="{FF2B5EF4-FFF2-40B4-BE49-F238E27FC236}">
                <a16:creationId xmlns:a16="http://schemas.microsoft.com/office/drawing/2014/main" id="{FB92E78F-B099-CFB1-3DCB-EEDF0E7BFB7C}"/>
              </a:ext>
            </a:extLst>
          </p:cNvPr>
          <p:cNvSpPr/>
          <p:nvPr/>
        </p:nvSpPr>
        <p:spPr>
          <a:xfrm>
            <a:off x="8217234" y="3505263"/>
            <a:ext cx="2172065" cy="28100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Ativos no exterior</a:t>
            </a:r>
          </a:p>
        </p:txBody>
      </p:sp>
      <p:sp>
        <p:nvSpPr>
          <p:cNvPr id="51" name="Text 10">
            <a:extLst>
              <a:ext uri="{FF2B5EF4-FFF2-40B4-BE49-F238E27FC236}">
                <a16:creationId xmlns:a16="http://schemas.microsoft.com/office/drawing/2014/main" id="{674FCA56-BCD0-E6C5-074A-21D5AF6215A2}"/>
              </a:ext>
            </a:extLst>
          </p:cNvPr>
          <p:cNvSpPr/>
          <p:nvPr/>
        </p:nvSpPr>
        <p:spPr>
          <a:xfrm>
            <a:off x="8081684" y="3879208"/>
            <a:ext cx="2267168" cy="546774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Ampliação da exposição via fundos p/ investidor geral ou de BDR ou ETF internac.</a:t>
            </a:r>
          </a:p>
        </p:txBody>
      </p:sp>
      <p:sp>
        <p:nvSpPr>
          <p:cNvPr id="52" name="Shape 8">
            <a:extLst>
              <a:ext uri="{FF2B5EF4-FFF2-40B4-BE49-F238E27FC236}">
                <a16:creationId xmlns:a16="http://schemas.microsoft.com/office/drawing/2014/main" id="{F28E6B59-198F-E625-13A0-143178D2C500}"/>
              </a:ext>
            </a:extLst>
          </p:cNvPr>
          <p:cNvSpPr/>
          <p:nvPr/>
        </p:nvSpPr>
        <p:spPr>
          <a:xfrm>
            <a:off x="5575358" y="1739656"/>
            <a:ext cx="2557185" cy="1607266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57" name="Text 9">
            <a:extLst>
              <a:ext uri="{FF2B5EF4-FFF2-40B4-BE49-F238E27FC236}">
                <a16:creationId xmlns:a16="http://schemas.microsoft.com/office/drawing/2014/main" id="{D05735C3-89C7-76FB-9988-6CE958897192}"/>
              </a:ext>
            </a:extLst>
          </p:cNvPr>
          <p:cNvSpPr/>
          <p:nvPr/>
        </p:nvSpPr>
        <p:spPr>
          <a:xfrm>
            <a:off x="5776668" y="1841300"/>
            <a:ext cx="1786457" cy="2597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Requisitos via FIC</a:t>
            </a:r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08919E0C-C939-2363-90E7-FB1E13C5E62D}"/>
              </a:ext>
            </a:extLst>
          </p:cNvPr>
          <p:cNvSpPr/>
          <p:nvPr/>
        </p:nvSpPr>
        <p:spPr>
          <a:xfrm>
            <a:off x="5795963" y="2273885"/>
            <a:ext cx="2169262" cy="5054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p/ FIP, FIDC, e S1 e S2 exigidos só na aplicação direta</a:t>
            </a:r>
          </a:p>
        </p:txBody>
      </p:sp>
      <p:sp>
        <p:nvSpPr>
          <p:cNvPr id="60" name="Shape 8">
            <a:extLst>
              <a:ext uri="{FF2B5EF4-FFF2-40B4-BE49-F238E27FC236}">
                <a16:creationId xmlns:a16="http://schemas.microsoft.com/office/drawing/2014/main" id="{D2FE26D4-7E73-2190-AA6C-05CF0A43C589}"/>
              </a:ext>
            </a:extLst>
          </p:cNvPr>
          <p:cNvSpPr/>
          <p:nvPr/>
        </p:nvSpPr>
        <p:spPr>
          <a:xfrm>
            <a:off x="10480607" y="1743892"/>
            <a:ext cx="1449366" cy="3774387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62" name="Text 9">
            <a:extLst>
              <a:ext uri="{FF2B5EF4-FFF2-40B4-BE49-F238E27FC236}">
                <a16:creationId xmlns:a16="http://schemas.microsoft.com/office/drawing/2014/main" id="{AE567257-AA1C-62E9-A4C7-662AED71A766}"/>
              </a:ext>
            </a:extLst>
          </p:cNvPr>
          <p:cNvSpPr/>
          <p:nvPr/>
        </p:nvSpPr>
        <p:spPr>
          <a:xfrm>
            <a:off x="10612437" y="2351422"/>
            <a:ext cx="922585" cy="39907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Além de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ativos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emitidos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por cias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abertas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e cotas 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de fundos</a:t>
            </a:r>
          </a:p>
        </p:txBody>
      </p:sp>
      <p:sp>
        <p:nvSpPr>
          <p:cNvPr id="2" name="Shape 8">
            <a:extLst>
              <a:ext uri="{FF2B5EF4-FFF2-40B4-BE49-F238E27FC236}">
                <a16:creationId xmlns:a16="http://schemas.microsoft.com/office/drawing/2014/main" id="{17A397BB-283C-C965-57AC-5C09BE2FF0A8}"/>
              </a:ext>
            </a:extLst>
          </p:cNvPr>
          <p:cNvSpPr/>
          <p:nvPr/>
        </p:nvSpPr>
        <p:spPr>
          <a:xfrm>
            <a:off x="7908123" y="1740522"/>
            <a:ext cx="2572483" cy="1578436"/>
          </a:xfrm>
          <a:prstGeom prst="roundRect">
            <a:avLst>
              <a:gd name="adj" fmla="val 4320"/>
            </a:avLst>
          </a:prstGeom>
          <a:solidFill>
            <a:srgbClr val="D5DCF6"/>
          </a:solidFill>
          <a:ln w="7620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endParaRPr lang="pt-BR" sz="2000"/>
          </a:p>
        </p:txBody>
      </p:sp>
      <p:sp>
        <p:nvSpPr>
          <p:cNvPr id="3" name="Text 9">
            <a:extLst>
              <a:ext uri="{FF2B5EF4-FFF2-40B4-BE49-F238E27FC236}">
                <a16:creationId xmlns:a16="http://schemas.microsoft.com/office/drawing/2014/main" id="{5F83880A-C940-B661-6962-DAE809ED15D2}"/>
              </a:ext>
            </a:extLst>
          </p:cNvPr>
          <p:cNvSpPr/>
          <p:nvPr/>
        </p:nvSpPr>
        <p:spPr>
          <a:xfrm>
            <a:off x="8186201" y="1783725"/>
            <a:ext cx="1315096" cy="23140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0" tIns="0" rIns="0" bIns="0" rtlCol="0" anchor="t"/>
          <a:lstStyle/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Até 25% mesma</a:t>
            </a:r>
          </a:p>
          <a:p>
            <a:r>
              <a:rPr lang="pt-BR" sz="2200" b="1">
                <a:solidFill>
                  <a:srgbClr val="0070C0"/>
                </a:solidFill>
                <a:latin typeface="Alexandria Semi Bold" pitchFamily="34" charset="0"/>
                <a:cs typeface="Alexandria Semi Bold" pitchFamily="34" charset="-120"/>
              </a:rPr>
              <a:t> emissão</a:t>
            </a:r>
          </a:p>
        </p:txBody>
      </p:sp>
      <p:sp>
        <p:nvSpPr>
          <p:cNvPr id="5" name="Text 10">
            <a:extLst>
              <a:ext uri="{FF2B5EF4-FFF2-40B4-BE49-F238E27FC236}">
                <a16:creationId xmlns:a16="http://schemas.microsoft.com/office/drawing/2014/main" id="{5F258A82-C9A4-8CE1-5F79-80DCBD662AFA}"/>
              </a:ext>
            </a:extLst>
          </p:cNvPr>
          <p:cNvSpPr/>
          <p:nvPr/>
        </p:nvSpPr>
        <p:spPr>
          <a:xfrm>
            <a:off x="8186201" y="2495633"/>
            <a:ext cx="1850507" cy="45025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0" tIns="0" rIns="0" bIns="0" rtlCol="0" anchor="t"/>
          <a:lstStyle/>
          <a:p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Por ex. de ativos bancários 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3088027-583E-0434-C2B3-CD363C509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84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E1627-1DC9-ACD4-95C7-2864754B3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DD49957A-8323-B73F-751D-C7DC712BC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9CBB9961-F1D4-7171-60F9-76F249713B0D}"/>
              </a:ext>
            </a:extLst>
          </p:cNvPr>
          <p:cNvGrpSpPr/>
          <p:nvPr/>
        </p:nvGrpSpPr>
        <p:grpSpPr>
          <a:xfrm rot="10800000">
            <a:off x="3325772" y="6568462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0E8C31AD-DFCB-5C15-2774-9E3753D3EA69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2918A79C-F2B2-A94B-A6E2-A593B98DF9C4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7CB8587E-D503-4DAF-8E36-D800072CBB56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8E4E1828-21C7-BA3C-6E2C-B9D4EC7070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235219" y="538789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z="2000" b="0" smtClean="0"/>
              <a:pPr/>
              <a:t>11</a:t>
            </a:fld>
            <a:endParaRPr lang="pt-BR" sz="2000" b="0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88CD00B6-DF91-C7A8-BC9B-E8D1A2E2E4A7}"/>
              </a:ext>
            </a:extLst>
          </p:cNvPr>
          <p:cNvSpPr txBox="1"/>
          <p:nvPr/>
        </p:nvSpPr>
        <p:spPr>
          <a:xfrm>
            <a:off x="1808076" y="563313"/>
            <a:ext cx="946943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desde que observados, seja na negociação de títulos públicos ou privados com intermediários:</a:t>
            </a:r>
            <a:endParaRPr lang="pt-BR" sz="30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57E9B4E4-E110-FA9C-02AB-2F5CD7A753C2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311C0AB9-F614-F766-0F8C-321773820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10B73ECC-32AF-5DD3-6099-12625D589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506FF976-1425-5AB0-B29C-D100EFFA3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E0DCC2B9-4B38-C52E-8B88-E42BFD803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F17AEDC9-74D9-96D5-C36C-AC6AC6B29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3C9DF975-218B-2228-086B-C0F107896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0661C387-BB62-79C4-6D6C-7DB315D7B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B57346C4-2C3F-2594-BED4-FCC89CBDA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35" name="Shape 3">
            <a:extLst>
              <a:ext uri="{FF2B5EF4-FFF2-40B4-BE49-F238E27FC236}">
                <a16:creationId xmlns:a16="http://schemas.microsoft.com/office/drawing/2014/main" id="{BDA89D79-D2E9-CAE1-C6B8-001AECE2EB27}"/>
              </a:ext>
            </a:extLst>
          </p:cNvPr>
          <p:cNvSpPr/>
          <p:nvPr/>
        </p:nvSpPr>
        <p:spPr>
          <a:xfrm>
            <a:off x="18931" y="1791535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36" name="Shape 4">
            <a:extLst>
              <a:ext uri="{FF2B5EF4-FFF2-40B4-BE49-F238E27FC236}">
                <a16:creationId xmlns:a16="http://schemas.microsoft.com/office/drawing/2014/main" id="{19C58AAC-EC97-75F6-B8D9-EFC57B250C98}"/>
              </a:ext>
            </a:extLst>
          </p:cNvPr>
          <p:cNvSpPr/>
          <p:nvPr/>
        </p:nvSpPr>
        <p:spPr>
          <a:xfrm>
            <a:off x="276060" y="1514489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37" name="Text 5">
            <a:extLst>
              <a:ext uri="{FF2B5EF4-FFF2-40B4-BE49-F238E27FC236}">
                <a16:creationId xmlns:a16="http://schemas.microsoft.com/office/drawing/2014/main" id="{149D2BE2-894C-78CB-CB14-36CB28D84A80}"/>
              </a:ext>
            </a:extLst>
          </p:cNvPr>
          <p:cNvSpPr/>
          <p:nvPr/>
        </p:nvSpPr>
        <p:spPr>
          <a:xfrm>
            <a:off x="492100" y="1600820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1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38" name="Text 6">
            <a:extLst>
              <a:ext uri="{FF2B5EF4-FFF2-40B4-BE49-F238E27FC236}">
                <a16:creationId xmlns:a16="http://schemas.microsoft.com/office/drawing/2014/main" id="{8339BA26-090A-7523-8041-9EC294FAA2C0}"/>
              </a:ext>
            </a:extLst>
          </p:cNvPr>
          <p:cNvSpPr/>
          <p:nvPr/>
        </p:nvSpPr>
        <p:spPr>
          <a:xfrm>
            <a:off x="922139" y="1922203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 dirty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Registro Completo</a:t>
            </a:r>
            <a:endParaRPr lang="pt-BR" sz="2000" b="1" noProof="0" dirty="0"/>
          </a:p>
        </p:txBody>
      </p:sp>
      <p:sp>
        <p:nvSpPr>
          <p:cNvPr id="39" name="Text 7">
            <a:extLst>
              <a:ext uri="{FF2B5EF4-FFF2-40B4-BE49-F238E27FC236}">
                <a16:creationId xmlns:a16="http://schemas.microsoft.com/office/drawing/2014/main" id="{27DB1A61-BBA5-476D-02FE-CF69B5BE0E8E}"/>
              </a:ext>
            </a:extLst>
          </p:cNvPr>
          <p:cNvSpPr/>
          <p:nvPr/>
        </p:nvSpPr>
        <p:spPr>
          <a:xfrm>
            <a:off x="816075" y="2334296"/>
            <a:ext cx="3310812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valor 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volume negociados, </a:t>
            </a:r>
            <a:r>
              <a:rPr lang="pt-BR" sz="2000" noProof="0" dirty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propostas recebidas e efetuadas, inclusive recusadas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, e valor de mercado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dos ativos;</a:t>
            </a:r>
            <a:endParaRPr lang="pt-BR" sz="2000" noProof="0" dirty="0"/>
          </a:p>
        </p:txBody>
      </p:sp>
      <p:sp>
        <p:nvSpPr>
          <p:cNvPr id="41" name="Shape 9">
            <a:extLst>
              <a:ext uri="{FF2B5EF4-FFF2-40B4-BE49-F238E27FC236}">
                <a16:creationId xmlns:a16="http://schemas.microsoft.com/office/drawing/2014/main" id="{5E94DE12-0B48-BE5A-3309-BB5A1ABB86C6}"/>
              </a:ext>
            </a:extLst>
          </p:cNvPr>
          <p:cNvSpPr/>
          <p:nvPr/>
        </p:nvSpPr>
        <p:spPr>
          <a:xfrm>
            <a:off x="4093131" y="1791535"/>
            <a:ext cx="4244935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42" name="Shape 10">
            <a:extLst>
              <a:ext uri="{FF2B5EF4-FFF2-40B4-BE49-F238E27FC236}">
                <a16:creationId xmlns:a16="http://schemas.microsoft.com/office/drawing/2014/main" id="{0FFDBB2F-8A58-DE3C-29DC-7FFE2B5DD51E}"/>
              </a:ext>
            </a:extLst>
          </p:cNvPr>
          <p:cNvSpPr/>
          <p:nvPr/>
        </p:nvSpPr>
        <p:spPr>
          <a:xfrm>
            <a:off x="3938538" y="1565038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43" name="Text 11">
            <a:extLst>
              <a:ext uri="{FF2B5EF4-FFF2-40B4-BE49-F238E27FC236}">
                <a16:creationId xmlns:a16="http://schemas.microsoft.com/office/drawing/2014/main" id="{A8682975-8790-5C37-6643-F91E69D2C477}"/>
              </a:ext>
            </a:extLst>
          </p:cNvPr>
          <p:cNvSpPr/>
          <p:nvPr/>
        </p:nvSpPr>
        <p:spPr>
          <a:xfrm>
            <a:off x="4162367" y="1666561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2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44" name="Text 12">
            <a:extLst>
              <a:ext uri="{FF2B5EF4-FFF2-40B4-BE49-F238E27FC236}">
                <a16:creationId xmlns:a16="http://schemas.microsoft.com/office/drawing/2014/main" id="{7E09EE7B-C16E-0460-5E7B-FB8FE1FCA3D4}"/>
              </a:ext>
            </a:extLst>
          </p:cNvPr>
          <p:cNvSpPr/>
          <p:nvPr/>
        </p:nvSpPr>
        <p:spPr>
          <a:xfrm>
            <a:off x="4620431" y="1905534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Consulta Prévia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45" name="Text 13">
            <a:extLst>
              <a:ext uri="{FF2B5EF4-FFF2-40B4-BE49-F238E27FC236}">
                <a16:creationId xmlns:a16="http://schemas.microsoft.com/office/drawing/2014/main" id="{51883696-A1FB-F728-3B5C-3877CA4160F6}"/>
              </a:ext>
            </a:extLst>
          </p:cNvPr>
          <p:cNvSpPr/>
          <p:nvPr/>
        </p:nvSpPr>
        <p:spPr>
          <a:xfrm>
            <a:off x="4519734" y="2309835"/>
            <a:ext cx="3820120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Preços/taxas divulgados por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entidades de alto padrão técnico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, às operações registradas em sistemas 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eletrônicos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 às obtidas de participantes de mercado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;</a:t>
            </a:r>
            <a:endParaRPr lang="pt-BR" sz="2000" noProof="0" dirty="0"/>
          </a:p>
        </p:txBody>
      </p:sp>
      <p:sp>
        <p:nvSpPr>
          <p:cNvPr id="47" name="Shape 15">
            <a:extLst>
              <a:ext uri="{FF2B5EF4-FFF2-40B4-BE49-F238E27FC236}">
                <a16:creationId xmlns:a16="http://schemas.microsoft.com/office/drawing/2014/main" id="{1792F47A-6227-2A37-E29D-8240BCC38401}"/>
              </a:ext>
            </a:extLst>
          </p:cNvPr>
          <p:cNvSpPr/>
          <p:nvPr/>
        </p:nvSpPr>
        <p:spPr>
          <a:xfrm>
            <a:off x="7994375" y="1791535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48" name="Shape 16">
            <a:extLst>
              <a:ext uri="{FF2B5EF4-FFF2-40B4-BE49-F238E27FC236}">
                <a16:creationId xmlns:a16="http://schemas.microsoft.com/office/drawing/2014/main" id="{91998DD7-0C67-EEF0-5163-AC845BB72D4C}"/>
              </a:ext>
            </a:extLst>
          </p:cNvPr>
          <p:cNvSpPr/>
          <p:nvPr/>
        </p:nvSpPr>
        <p:spPr>
          <a:xfrm>
            <a:off x="8496497" y="1609710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50" name="Text 18">
            <a:extLst>
              <a:ext uri="{FF2B5EF4-FFF2-40B4-BE49-F238E27FC236}">
                <a16:creationId xmlns:a16="http://schemas.microsoft.com/office/drawing/2014/main" id="{D61037D5-A5CD-DA49-B17D-E0A7B552650D}"/>
              </a:ext>
            </a:extLst>
          </p:cNvPr>
          <p:cNvSpPr/>
          <p:nvPr/>
        </p:nvSpPr>
        <p:spPr>
          <a:xfrm>
            <a:off x="9148643" y="1892178"/>
            <a:ext cx="2509957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 dirty="0">
                <a:latin typeface="Alexandria Semi Bold" pitchFamily="34" charset="0"/>
                <a:cs typeface="Alexandria Semi Bold" pitchFamily="34" charset="-120"/>
              </a:rPr>
              <a:t>Múltiplas Propostas</a:t>
            </a:r>
          </a:p>
        </p:txBody>
      </p:sp>
      <p:sp>
        <p:nvSpPr>
          <p:cNvPr id="52" name="Text 19">
            <a:extLst>
              <a:ext uri="{FF2B5EF4-FFF2-40B4-BE49-F238E27FC236}">
                <a16:creationId xmlns:a16="http://schemas.microsoft.com/office/drawing/2014/main" id="{0C4B8A46-1F8C-715F-6809-56A05F4365F5}"/>
              </a:ext>
            </a:extLst>
          </p:cNvPr>
          <p:cNvSpPr/>
          <p:nvPr/>
        </p:nvSpPr>
        <p:spPr>
          <a:xfrm>
            <a:off x="9025191" y="2332442"/>
            <a:ext cx="2831846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envio a no mínimo a </a:t>
            </a:r>
            <a:r>
              <a:rPr lang="pt-BR" sz="2000" noProof="0" dirty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três instituições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, sendo duas dealers 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do Tesouro para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títulos públicos;</a:t>
            </a:r>
            <a:endParaRPr lang="pt-BR" sz="2000" noProof="0" dirty="0"/>
          </a:p>
        </p:txBody>
      </p:sp>
      <p:sp>
        <p:nvSpPr>
          <p:cNvPr id="53" name="Shape 20">
            <a:extLst>
              <a:ext uri="{FF2B5EF4-FFF2-40B4-BE49-F238E27FC236}">
                <a16:creationId xmlns:a16="http://schemas.microsoft.com/office/drawing/2014/main" id="{C9942C92-47B5-4CD4-D3AB-2CB76A2B4EC0}"/>
              </a:ext>
            </a:extLst>
          </p:cNvPr>
          <p:cNvSpPr/>
          <p:nvPr/>
        </p:nvSpPr>
        <p:spPr>
          <a:xfrm>
            <a:off x="1750333" y="4328400"/>
            <a:ext cx="3846623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noProof="0" dirty="0"/>
          </a:p>
        </p:txBody>
      </p:sp>
      <p:sp>
        <p:nvSpPr>
          <p:cNvPr id="54" name="Shape 21">
            <a:extLst>
              <a:ext uri="{FF2B5EF4-FFF2-40B4-BE49-F238E27FC236}">
                <a16:creationId xmlns:a16="http://schemas.microsoft.com/office/drawing/2014/main" id="{E4353D20-F0CE-0F5A-5BBF-5252C1180FDE}"/>
              </a:ext>
            </a:extLst>
          </p:cNvPr>
          <p:cNvSpPr/>
          <p:nvPr/>
        </p:nvSpPr>
        <p:spPr>
          <a:xfrm>
            <a:off x="31018" y="4334849"/>
            <a:ext cx="6461998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55" name="Shape 22">
            <a:extLst>
              <a:ext uri="{FF2B5EF4-FFF2-40B4-BE49-F238E27FC236}">
                <a16:creationId xmlns:a16="http://schemas.microsoft.com/office/drawing/2014/main" id="{BBA50AB5-76C5-9274-45A4-0B72C308D4A2}"/>
              </a:ext>
            </a:extLst>
          </p:cNvPr>
          <p:cNvSpPr/>
          <p:nvPr/>
        </p:nvSpPr>
        <p:spPr>
          <a:xfrm>
            <a:off x="4066579" y="4161387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56" name="Text 23">
            <a:extLst>
              <a:ext uri="{FF2B5EF4-FFF2-40B4-BE49-F238E27FC236}">
                <a16:creationId xmlns:a16="http://schemas.microsoft.com/office/drawing/2014/main" id="{DFF7E7DA-3D55-0E5F-C480-877FF4BE47DB}"/>
              </a:ext>
            </a:extLst>
          </p:cNvPr>
          <p:cNvSpPr/>
          <p:nvPr/>
        </p:nvSpPr>
        <p:spPr>
          <a:xfrm>
            <a:off x="4299357" y="424870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noProof="0">
                <a:solidFill>
                  <a:schemeClr val="bg1"/>
                </a:solidFill>
              </a:rPr>
              <a:t>5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57" name="Text 24">
            <a:extLst>
              <a:ext uri="{FF2B5EF4-FFF2-40B4-BE49-F238E27FC236}">
                <a16:creationId xmlns:a16="http://schemas.microsoft.com/office/drawing/2014/main" id="{315FC3AF-9178-18DA-97EB-464529532C70}"/>
              </a:ext>
            </a:extLst>
          </p:cNvPr>
          <p:cNvSpPr/>
          <p:nvPr/>
        </p:nvSpPr>
        <p:spPr>
          <a:xfrm>
            <a:off x="4660789" y="4520496"/>
            <a:ext cx="311157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 dirty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Sigilo e </a:t>
            </a:r>
            <a:r>
              <a:rPr lang="pt-BR" sz="2000" b="1" dirty="0">
                <a:latin typeface="Alexandria Semi Bold" pitchFamily="34" charset="0"/>
                <a:cs typeface="Alexandria Semi Bold" pitchFamily="34" charset="-120"/>
              </a:rPr>
              <a:t>Competitividade</a:t>
            </a:r>
          </a:p>
        </p:txBody>
      </p:sp>
      <p:sp>
        <p:nvSpPr>
          <p:cNvPr id="58" name="Text 25">
            <a:extLst>
              <a:ext uri="{FF2B5EF4-FFF2-40B4-BE49-F238E27FC236}">
                <a16:creationId xmlns:a16="http://schemas.microsoft.com/office/drawing/2014/main" id="{2E0BE0D4-A6C0-49A4-8E12-203CFA3A9BB4}"/>
              </a:ext>
            </a:extLst>
          </p:cNvPr>
          <p:cNvSpPr/>
          <p:nvPr/>
        </p:nvSpPr>
        <p:spPr>
          <a:xfrm>
            <a:off x="4625711" y="4908776"/>
            <a:ext cx="3244056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manutenção 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de </a:t>
            </a:r>
            <a:r>
              <a:rPr lang="pt-BR" sz="2000" noProof="0" dirty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sigilo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das propostas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 da identificação dos participantes;</a:t>
            </a:r>
            <a:endParaRPr lang="pt-BR" sz="2000" noProof="0" dirty="0"/>
          </a:p>
        </p:txBody>
      </p:sp>
      <p:sp>
        <p:nvSpPr>
          <p:cNvPr id="60" name="Shape 27">
            <a:extLst>
              <a:ext uri="{FF2B5EF4-FFF2-40B4-BE49-F238E27FC236}">
                <a16:creationId xmlns:a16="http://schemas.microsoft.com/office/drawing/2014/main" id="{DF0F9A5A-58F5-138B-18C8-D9758171E826}"/>
              </a:ext>
            </a:extLst>
          </p:cNvPr>
          <p:cNvSpPr/>
          <p:nvPr/>
        </p:nvSpPr>
        <p:spPr>
          <a:xfrm>
            <a:off x="6340745" y="4335150"/>
            <a:ext cx="5908061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61" name="Shape 28">
            <a:extLst>
              <a:ext uri="{FF2B5EF4-FFF2-40B4-BE49-F238E27FC236}">
                <a16:creationId xmlns:a16="http://schemas.microsoft.com/office/drawing/2014/main" id="{57F06E70-EFC3-4057-7C0B-5B092EB9CAD3}"/>
              </a:ext>
            </a:extLst>
          </p:cNvPr>
          <p:cNvSpPr/>
          <p:nvPr/>
        </p:nvSpPr>
        <p:spPr>
          <a:xfrm>
            <a:off x="8523868" y="417111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62" name="Text 29">
            <a:extLst>
              <a:ext uri="{FF2B5EF4-FFF2-40B4-BE49-F238E27FC236}">
                <a16:creationId xmlns:a16="http://schemas.microsoft.com/office/drawing/2014/main" id="{DB474F7A-1649-90B2-EC63-4060CB538F55}"/>
              </a:ext>
            </a:extLst>
          </p:cNvPr>
          <p:cNvSpPr/>
          <p:nvPr/>
        </p:nvSpPr>
        <p:spPr>
          <a:xfrm>
            <a:off x="8726713" y="4273031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noProof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6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63" name="Text 30">
            <a:extLst>
              <a:ext uri="{FF2B5EF4-FFF2-40B4-BE49-F238E27FC236}">
                <a16:creationId xmlns:a16="http://schemas.microsoft.com/office/drawing/2014/main" id="{92AD4142-617D-DE00-9EB5-993C48E14304}"/>
              </a:ext>
            </a:extLst>
          </p:cNvPr>
          <p:cNvSpPr/>
          <p:nvPr/>
        </p:nvSpPr>
        <p:spPr>
          <a:xfrm>
            <a:off x="9170194" y="4477146"/>
            <a:ext cx="300287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 dirty="0">
                <a:latin typeface="Alexandria Semi Bold" pitchFamily="34" charset="0"/>
                <a:cs typeface="Alexandria Semi Bold" pitchFamily="34" charset="-120"/>
              </a:rPr>
              <a:t>Decisão Fundamentada</a:t>
            </a:r>
          </a:p>
        </p:txBody>
      </p:sp>
      <p:sp>
        <p:nvSpPr>
          <p:cNvPr id="65" name="Text 31">
            <a:extLst>
              <a:ext uri="{FF2B5EF4-FFF2-40B4-BE49-F238E27FC236}">
                <a16:creationId xmlns:a16="http://schemas.microsoft.com/office/drawing/2014/main" id="{B3736475-2C5A-E7C5-2323-2DEDD551B9A9}"/>
              </a:ext>
            </a:extLst>
          </p:cNvPr>
          <p:cNvSpPr/>
          <p:nvPr/>
        </p:nvSpPr>
        <p:spPr>
          <a:xfrm>
            <a:off x="8956301" y="4832202"/>
            <a:ext cx="2841999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f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echamento </a:t>
            </a:r>
            <a:r>
              <a:rPr lang="pt-BR" sz="2000" noProof="0" dirty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baseado em </a:t>
            </a:r>
            <a:r>
              <a:rPr lang="pt-BR" sz="2000" noProof="0" dirty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vantajosidade e análises de risco, custo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 retorno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pt-BR" sz="2000" noProof="0" dirty="0"/>
          </a:p>
        </p:txBody>
      </p:sp>
      <p:sp>
        <p:nvSpPr>
          <p:cNvPr id="49" name="Text 17">
            <a:extLst>
              <a:ext uri="{FF2B5EF4-FFF2-40B4-BE49-F238E27FC236}">
                <a16:creationId xmlns:a16="http://schemas.microsoft.com/office/drawing/2014/main" id="{2B102068-4C84-5499-2B34-F29DF9A4527D}"/>
              </a:ext>
            </a:extLst>
          </p:cNvPr>
          <p:cNvSpPr/>
          <p:nvPr/>
        </p:nvSpPr>
        <p:spPr>
          <a:xfrm>
            <a:off x="8716961" y="1671178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3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70" name="Oval 62">
            <a:extLst>
              <a:ext uri="{FF2B5EF4-FFF2-40B4-BE49-F238E27FC236}">
                <a16:creationId xmlns:a16="http://schemas.microsoft.com/office/drawing/2014/main" id="{893DE2BC-EDA3-93A5-62F5-967B7822A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A65CE1C-017D-776B-35C6-3168C9C8F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  <p:sp>
        <p:nvSpPr>
          <p:cNvPr id="3" name="Shape 22">
            <a:extLst>
              <a:ext uri="{FF2B5EF4-FFF2-40B4-BE49-F238E27FC236}">
                <a16:creationId xmlns:a16="http://schemas.microsoft.com/office/drawing/2014/main" id="{A66B8F77-B2FA-C883-4084-A85AF73B0726}"/>
              </a:ext>
            </a:extLst>
          </p:cNvPr>
          <p:cNvSpPr/>
          <p:nvPr/>
        </p:nvSpPr>
        <p:spPr>
          <a:xfrm>
            <a:off x="276015" y="4148857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4" name="Text 23">
            <a:extLst>
              <a:ext uri="{FF2B5EF4-FFF2-40B4-BE49-F238E27FC236}">
                <a16:creationId xmlns:a16="http://schemas.microsoft.com/office/drawing/2014/main" id="{BA8ED403-6B36-F771-84D6-F54D90646296}"/>
              </a:ext>
            </a:extLst>
          </p:cNvPr>
          <p:cNvSpPr/>
          <p:nvPr/>
        </p:nvSpPr>
        <p:spPr>
          <a:xfrm>
            <a:off x="508793" y="423617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4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5" name="Text 24">
            <a:extLst>
              <a:ext uri="{FF2B5EF4-FFF2-40B4-BE49-F238E27FC236}">
                <a16:creationId xmlns:a16="http://schemas.microsoft.com/office/drawing/2014/main" id="{A9852E50-2844-1CF3-6D2D-78A54ACC0696}"/>
              </a:ext>
            </a:extLst>
          </p:cNvPr>
          <p:cNvSpPr/>
          <p:nvPr/>
        </p:nvSpPr>
        <p:spPr>
          <a:xfrm>
            <a:off x="997523" y="4551348"/>
            <a:ext cx="311157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Definição de regras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6" name="Text 25">
            <a:extLst>
              <a:ext uri="{FF2B5EF4-FFF2-40B4-BE49-F238E27FC236}">
                <a16:creationId xmlns:a16="http://schemas.microsoft.com/office/drawing/2014/main" id="{71DD1C67-0E00-02A6-D3EF-BCC91620CEDC}"/>
              </a:ext>
            </a:extLst>
          </p:cNvPr>
          <p:cNvSpPr/>
          <p:nvPr/>
        </p:nvSpPr>
        <p:spPr>
          <a:xfrm>
            <a:off x="962445" y="4939628"/>
            <a:ext cx="3244056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proposta com especificação  da forma,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regras e do prazo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para seu recebimento;</a:t>
            </a:r>
            <a:endParaRPr lang="pt-BR" sz="2000" noProof="0" dirty="0"/>
          </a:p>
        </p:txBody>
      </p:sp>
    </p:spTree>
    <p:extLst>
      <p:ext uri="{BB962C8B-B14F-4D97-AF65-F5344CB8AC3E}">
        <p14:creationId xmlns:p14="http://schemas.microsoft.com/office/powerpoint/2010/main" val="730772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4E206-984C-A3C1-B3E9-6487B8729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89D59DD6-4D2E-132C-4F8E-139D06FC53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A313DA7E-0125-AC7A-1A1E-1DF34CD5F461}"/>
              </a:ext>
            </a:extLst>
          </p:cNvPr>
          <p:cNvGrpSpPr/>
          <p:nvPr/>
        </p:nvGrpSpPr>
        <p:grpSpPr>
          <a:xfrm rot="10800000">
            <a:off x="3325772" y="6568462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B7292AFC-12AB-612C-2E18-233A58BB5864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A591CE8C-F7AD-91B7-1336-29AFE135766A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8E5C8878-248C-1184-280E-5057BB78093E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6389F7DC-D186-A785-5EA2-93E6598E2517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92C668A4-7B69-FFD5-1B9E-0B102D6B8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C600A816-BC33-B492-0F44-9C0F43538C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36E6EAE8-77A1-CC77-BE57-B6645102E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0384D659-4715-BEDF-DBE1-51308E81F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F474CF00-C0AD-18F6-AFFB-220771F49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65713781-B378-14AC-5DF5-0143D3211D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7C98533A-4BD7-BF81-7CE0-121051F21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3238DEDF-A517-CBFD-BE1C-7CEFA34440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59" name="Shape 26">
            <a:extLst>
              <a:ext uri="{FF2B5EF4-FFF2-40B4-BE49-F238E27FC236}">
                <a16:creationId xmlns:a16="http://schemas.microsoft.com/office/drawing/2014/main" id="{E1F0ED5D-35E3-951B-D550-6D47B9580E25}"/>
              </a:ext>
            </a:extLst>
          </p:cNvPr>
          <p:cNvSpPr/>
          <p:nvPr/>
        </p:nvSpPr>
        <p:spPr>
          <a:xfrm>
            <a:off x="6651547" y="4156301"/>
            <a:ext cx="5224422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sz="2200" b="1" noProof="0" dirty="0"/>
          </a:p>
        </p:txBody>
      </p:sp>
      <p:sp>
        <p:nvSpPr>
          <p:cNvPr id="70" name="Oval 62">
            <a:extLst>
              <a:ext uri="{FF2B5EF4-FFF2-40B4-BE49-F238E27FC236}">
                <a16:creationId xmlns:a16="http://schemas.microsoft.com/office/drawing/2014/main" id="{620A6BBB-3E3A-AE51-9D4F-80CED462F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" name="Retângulo: Canto Dobrado 8">
            <a:extLst>
              <a:ext uri="{FF2B5EF4-FFF2-40B4-BE49-F238E27FC236}">
                <a16:creationId xmlns:a16="http://schemas.microsoft.com/office/drawing/2014/main" id="{A5406222-280E-C179-0790-CFBDE747CD40}"/>
              </a:ext>
            </a:extLst>
          </p:cNvPr>
          <p:cNvSpPr/>
          <p:nvPr/>
        </p:nvSpPr>
        <p:spPr>
          <a:xfrm>
            <a:off x="7875487" y="823246"/>
            <a:ext cx="3253934" cy="252695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risco dos ativos: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 direitos, títulos e valores mobiliários das carteiras e respectivos emissores sejam somente de baixo risco de crédito.</a:t>
            </a:r>
          </a:p>
        </p:txBody>
      </p:sp>
      <p:sp>
        <p:nvSpPr>
          <p:cNvPr id="5" name="Retângulo: Canto Dobrado 4">
            <a:extLst>
              <a:ext uri="{FF2B5EF4-FFF2-40B4-BE49-F238E27FC236}">
                <a16:creationId xmlns:a16="http://schemas.microsoft.com/office/drawing/2014/main" id="{4EF0B1BF-BBB0-3E7E-4724-A2FBD1037A78}"/>
              </a:ext>
            </a:extLst>
          </p:cNvPr>
          <p:cNvSpPr/>
          <p:nvPr/>
        </p:nvSpPr>
        <p:spPr>
          <a:xfrm>
            <a:off x="613317" y="744538"/>
            <a:ext cx="3843091" cy="2605663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alcance:</a:t>
            </a:r>
          </a:p>
          <a:p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Resolução alcança a aplicação,  gestão e  desinvestimento de todos os recursos previdenciários, inclusive da taxa adm.</a:t>
            </a:r>
          </a:p>
        </p:txBody>
      </p:sp>
      <p:sp>
        <p:nvSpPr>
          <p:cNvPr id="4" name="Retângulo: Canto Dobrado 3">
            <a:extLst>
              <a:ext uri="{FF2B5EF4-FFF2-40B4-BE49-F238E27FC236}">
                <a16:creationId xmlns:a16="http://schemas.microsoft.com/office/drawing/2014/main" id="{C14C247E-E85D-81ED-51D5-107ACC361977}"/>
              </a:ext>
            </a:extLst>
          </p:cNvPr>
          <p:cNvSpPr/>
          <p:nvPr/>
        </p:nvSpPr>
        <p:spPr>
          <a:xfrm>
            <a:off x="522454" y="3223556"/>
            <a:ext cx="5454599" cy="288799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experiência do gestor: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FIDC: dez ofertas públicas encerradas e integralmente liquidadas.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FIP: ele tem que investir 5% do PL do fundo, e, nos últimos dez anos, ter feito desinvestimento integral em três sociedades com o recebimento do capital. </a:t>
            </a:r>
          </a:p>
        </p:txBody>
      </p:sp>
      <p:sp>
        <p:nvSpPr>
          <p:cNvPr id="10" name="Retângulo: Canto Dobrado 9">
            <a:extLst>
              <a:ext uri="{FF2B5EF4-FFF2-40B4-BE49-F238E27FC236}">
                <a16:creationId xmlns:a16="http://schemas.microsoft.com/office/drawing/2014/main" id="{59035384-A050-6B1B-FF44-EF28C3C22440}"/>
              </a:ext>
            </a:extLst>
          </p:cNvPr>
          <p:cNvSpPr/>
          <p:nvPr/>
        </p:nvSpPr>
        <p:spPr>
          <a:xfrm>
            <a:off x="5540454" y="3161658"/>
            <a:ext cx="5290269" cy="277571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experiência do gestor:</a:t>
            </a:r>
          </a:p>
          <a:p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fundo de debêntures de infraestrutura: cinco anos e patrimônio superior a R$ 1 bilhão.</a:t>
            </a:r>
          </a:p>
          <a:p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 fundos constituídos no exterior: cinco anos e que administrem mais que US$ 5 bi.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7686105-13EF-4AF7-D9D2-26F6E9648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BF826F7-FA90-ABE3-4A3A-C14CD52CC1DA}"/>
              </a:ext>
            </a:extLst>
          </p:cNvPr>
          <p:cNvSpPr txBox="1"/>
          <p:nvPr/>
        </p:nvSpPr>
        <p:spPr>
          <a:xfrm>
            <a:off x="3517640" y="275436"/>
            <a:ext cx="503034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considerando...</a:t>
            </a:r>
            <a:endParaRPr lang="pt-BR" sz="30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ângulo: Canto Dobrado 2">
            <a:extLst>
              <a:ext uri="{FF2B5EF4-FFF2-40B4-BE49-F238E27FC236}">
                <a16:creationId xmlns:a16="http://schemas.microsoft.com/office/drawing/2014/main" id="{21EAB7A8-AD8B-7893-77F8-4086177F5167}"/>
              </a:ext>
            </a:extLst>
          </p:cNvPr>
          <p:cNvSpPr/>
          <p:nvPr/>
        </p:nvSpPr>
        <p:spPr>
          <a:xfrm>
            <a:off x="4456410" y="858732"/>
            <a:ext cx="3419076" cy="24878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limitação:</a:t>
            </a:r>
          </a:p>
          <a:p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Somente classes de cotas de fundos com limitação da reponsabilidade do cotista ao valor por ele subscrito.</a:t>
            </a:r>
          </a:p>
        </p:txBody>
      </p:sp>
    </p:spTree>
    <p:extLst>
      <p:ext uri="{BB962C8B-B14F-4D97-AF65-F5344CB8AC3E}">
        <p14:creationId xmlns:p14="http://schemas.microsoft.com/office/powerpoint/2010/main" val="3177415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2679E-A1BE-E385-0DED-68500CEC5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33CA4A02-C5C2-9418-65B0-7AC695B6D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64EC609F-84D1-6628-EC57-419F09211840}"/>
              </a:ext>
            </a:extLst>
          </p:cNvPr>
          <p:cNvGrpSpPr/>
          <p:nvPr/>
        </p:nvGrpSpPr>
        <p:grpSpPr>
          <a:xfrm rot="10800000">
            <a:off x="3314936" y="6022789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AB5B8047-5C97-4611-E939-5559E80995B2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1CD2F912-9830-03BC-BC1D-6FE9C9603355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64F5C1D2-AB20-60D6-7DF9-F81DCC11FB6D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241EF334-ADAE-AAB1-8207-74D0CB3C5E1D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0409BFEF-DFAC-DB11-4EA7-BC2DB2757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269AD270-E0F7-00DA-4686-E82F1C938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F07EEE2C-141C-C0CA-674A-20EF09E1D8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8D710710-B5C6-66BC-87E8-87F158A04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A29C40DF-7C2F-E43B-B25C-B7B1B7045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13DB6470-F63C-A06C-9ADE-E07736EB0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D19FC373-E0A5-93AA-774A-BF601E074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A5C84A31-98A9-CFE1-B71C-8E55401A9C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70" name="Oval 62">
            <a:extLst>
              <a:ext uri="{FF2B5EF4-FFF2-40B4-BE49-F238E27FC236}">
                <a16:creationId xmlns:a16="http://schemas.microsoft.com/office/drawing/2014/main" id="{01774305-690E-D777-239D-48DE1764E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76F061D-5336-9BA8-3298-37EDC30D8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  <p:sp>
        <p:nvSpPr>
          <p:cNvPr id="9" name="Retângulo: Canto Dobrado 8">
            <a:extLst>
              <a:ext uri="{FF2B5EF4-FFF2-40B4-BE49-F238E27FC236}">
                <a16:creationId xmlns:a16="http://schemas.microsoft.com/office/drawing/2014/main" id="{717A8476-FB63-F6C6-33E2-79BDF96747B6}"/>
              </a:ext>
            </a:extLst>
          </p:cNvPr>
          <p:cNvSpPr/>
          <p:nvPr/>
        </p:nvSpPr>
        <p:spPr>
          <a:xfrm>
            <a:off x="445827" y="1103901"/>
            <a:ext cx="3885005" cy="224727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fundos que investem em outros fundos cumpram os limites, requisitos e vedações previstos na Resolução.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Exceção: FIDC, FIP, regra S1/S2</a:t>
            </a:r>
          </a:p>
        </p:txBody>
      </p:sp>
      <p:sp>
        <p:nvSpPr>
          <p:cNvPr id="5" name="Retângulo: Canto Dobrado 4">
            <a:extLst>
              <a:ext uri="{FF2B5EF4-FFF2-40B4-BE49-F238E27FC236}">
                <a16:creationId xmlns:a16="http://schemas.microsoft.com/office/drawing/2014/main" id="{9BC6B68C-0F75-4B40-B785-E23CB2C5D963}"/>
              </a:ext>
            </a:extLst>
          </p:cNvPr>
          <p:cNvSpPr/>
          <p:nvPr/>
        </p:nvSpPr>
        <p:spPr>
          <a:xfrm>
            <a:off x="7866190" y="915972"/>
            <a:ext cx="3887660" cy="202461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 cotistas RPPS do fundo representem até 50% do seu patrimônio  (exceto no 1º ano ou 100% títulos públicos). Se FIP, no máximo de 40%.</a:t>
            </a:r>
          </a:p>
        </p:txBody>
      </p:sp>
      <p:sp>
        <p:nvSpPr>
          <p:cNvPr id="3" name="Retângulo: Canto Dobrado 2">
            <a:extLst>
              <a:ext uri="{FF2B5EF4-FFF2-40B4-BE49-F238E27FC236}">
                <a16:creationId xmlns:a16="http://schemas.microsoft.com/office/drawing/2014/main" id="{33202794-8519-4A58-7BF2-03381221FC63}"/>
              </a:ext>
            </a:extLst>
          </p:cNvPr>
          <p:cNvSpPr/>
          <p:nvPr/>
        </p:nvSpPr>
        <p:spPr>
          <a:xfrm>
            <a:off x="443292" y="3531604"/>
            <a:ext cx="3885004" cy="222249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RPPS não aplique mais de 20% de seus recursos em um fundo.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Exceção: fundo imobiliário integralizado por imóveis.</a:t>
            </a:r>
          </a:p>
        </p:txBody>
      </p:sp>
      <p:sp>
        <p:nvSpPr>
          <p:cNvPr id="6" name="Retângulo: Canto Dobrado 5">
            <a:extLst>
              <a:ext uri="{FF2B5EF4-FFF2-40B4-BE49-F238E27FC236}">
                <a16:creationId xmlns:a16="http://schemas.microsoft.com/office/drawing/2014/main" id="{89B80189-5BDE-5EF9-AA80-A3C3737D2AB5}"/>
              </a:ext>
            </a:extLst>
          </p:cNvPr>
          <p:cNvSpPr/>
          <p:nvPr/>
        </p:nvSpPr>
        <p:spPr>
          <a:xfrm>
            <a:off x="4118994" y="3385888"/>
            <a:ext cx="4025233" cy="18903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pt-BR" sz="2200" b="1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aplicações do RPPS não excedam a 15% do patrimônio líquido da classe de fundo.</a:t>
            </a:r>
          </a:p>
          <a:p>
            <a:pPr>
              <a:spcAft>
                <a:spcPts val="600"/>
              </a:spcAft>
            </a:pPr>
            <a:r>
              <a:rPr lang="pt-BR" sz="22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Fundo RF Crédito Privado, FIDC, Fundos de Infraestrutura = 5%.</a:t>
            </a:r>
          </a:p>
        </p:txBody>
      </p:sp>
      <p:sp>
        <p:nvSpPr>
          <p:cNvPr id="7" name="Retângulo: Canto Dobrado 6">
            <a:extLst>
              <a:ext uri="{FF2B5EF4-FFF2-40B4-BE49-F238E27FC236}">
                <a16:creationId xmlns:a16="http://schemas.microsoft.com/office/drawing/2014/main" id="{E41475B6-0D26-34A6-A7A8-70BC5288464B}"/>
              </a:ext>
            </a:extLst>
          </p:cNvPr>
          <p:cNvSpPr/>
          <p:nvPr/>
        </p:nvSpPr>
        <p:spPr>
          <a:xfrm>
            <a:off x="7938956" y="3090421"/>
            <a:ext cx="3706944" cy="184263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total das aplicações do RPPS, não exceda a 10% do patrimônio líquido de uma instituição financeira.</a:t>
            </a:r>
          </a:p>
        </p:txBody>
      </p:sp>
      <p:sp>
        <p:nvSpPr>
          <p:cNvPr id="8" name="Retângulo: Canto Dobrado 7">
            <a:extLst>
              <a:ext uri="{FF2B5EF4-FFF2-40B4-BE49-F238E27FC236}">
                <a16:creationId xmlns:a16="http://schemas.microsoft.com/office/drawing/2014/main" id="{B21E5452-C146-9305-149A-C61FDB334B8F}"/>
              </a:ext>
            </a:extLst>
          </p:cNvPr>
          <p:cNvSpPr/>
          <p:nvPr/>
        </p:nvSpPr>
        <p:spPr>
          <a:xfrm>
            <a:off x="4116784" y="1285030"/>
            <a:ext cx="3919314" cy="1885019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contourW="19050"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 sz="2200" b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aplicações do RPPS não excedam a 5% do total de recursos geridos pelo gestor do fundo.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755E1FF-24F1-7AD2-ED77-518BB145D392}"/>
              </a:ext>
            </a:extLst>
          </p:cNvPr>
          <p:cNvSpPr txBox="1"/>
          <p:nvPr/>
        </p:nvSpPr>
        <p:spPr>
          <a:xfrm>
            <a:off x="212650" y="261465"/>
            <a:ext cx="1041525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a mitigação de riscos</a:t>
            </a:r>
            <a:endParaRPr lang="pt-BR" sz="30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8EB1C0B-F893-EAEF-EE6B-D3725A1FAE8B}"/>
              </a:ext>
            </a:extLst>
          </p:cNvPr>
          <p:cNvSpPr/>
          <p:nvPr/>
        </p:nvSpPr>
        <p:spPr>
          <a:xfrm>
            <a:off x="8594007" y="5856606"/>
            <a:ext cx="3343994" cy="2920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1600">
                <a:solidFill>
                  <a:sysClr val="windowText" lastClr="000000"/>
                </a:solidFill>
              </a:rPr>
              <a:t>direta ou indiretamente</a:t>
            </a:r>
          </a:p>
        </p:txBody>
      </p:sp>
    </p:spTree>
    <p:extLst>
      <p:ext uri="{BB962C8B-B14F-4D97-AF65-F5344CB8AC3E}">
        <p14:creationId xmlns:p14="http://schemas.microsoft.com/office/powerpoint/2010/main" val="2955737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2F14C-32E4-6066-BBD7-A36D42295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72577AB4-6637-327E-091A-1808661B1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C08E0AEA-56F9-0834-048C-25C03E89A3BD}"/>
              </a:ext>
            </a:extLst>
          </p:cNvPr>
          <p:cNvGrpSpPr/>
          <p:nvPr/>
        </p:nvGrpSpPr>
        <p:grpSpPr>
          <a:xfrm rot="10800000">
            <a:off x="3325772" y="6568462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75011446-CA25-0B88-86DA-31AF321E4982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C9BB4484-5AF2-DFE2-6EFB-49996BE94E9D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54F979F5-8B75-2FBF-34EA-A2763499BF7B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1350CF8E-7F7D-1405-4E4D-90FED2F89B8F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9ADD4064-4FDD-B928-D817-C7D67F48C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177C5E56-E8BA-DA19-2A9F-E02D7AF91A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97E99A65-8742-05ED-2B8A-61DA5115F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C5AFBFD7-EA7B-37BA-A338-BBDBF773C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872E978B-9C93-7FC6-3F1D-B7532CD64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E4491D27-B261-7892-9AA4-0F62E79F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8CA2ACA6-52EF-5126-5EEB-232830459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702B264C-0FD3-DA6D-CA74-8A8948015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70" name="Oval 62">
            <a:extLst>
              <a:ext uri="{FF2B5EF4-FFF2-40B4-BE49-F238E27FC236}">
                <a16:creationId xmlns:a16="http://schemas.microsoft.com/office/drawing/2014/main" id="{A7CC8A6E-4A69-FF1D-8245-232C1AB19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" name="Retângulo: Canto Dobrado 11">
            <a:extLst>
              <a:ext uri="{FF2B5EF4-FFF2-40B4-BE49-F238E27FC236}">
                <a16:creationId xmlns:a16="http://schemas.microsoft.com/office/drawing/2014/main" id="{15B01672-EDE0-9649-2294-24C6927CF4AE}"/>
              </a:ext>
            </a:extLst>
          </p:cNvPr>
          <p:cNvSpPr/>
          <p:nvPr/>
        </p:nvSpPr>
        <p:spPr>
          <a:xfrm>
            <a:off x="427680" y="4329991"/>
            <a:ext cx="4754658" cy="715799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rgbClr val="183EFF"/>
                </a:solidFill>
              </a:rPr>
              <a:t>o perfil de investidor </a:t>
            </a:r>
            <a:r>
              <a:rPr lang="pt-BR">
                <a:solidFill>
                  <a:schemeClr val="tx1"/>
                </a:solidFill>
              </a:rPr>
              <a:t>do RPPS seja adequado a</a:t>
            </a:r>
            <a:r>
              <a:rPr lang="pt-BR">
                <a:solidFill>
                  <a:sysClr val="windowText" lastClr="000000"/>
                </a:solidFill>
              </a:rPr>
              <a:t>o produto ofertado;</a:t>
            </a:r>
          </a:p>
        </p:txBody>
      </p:sp>
      <p:sp>
        <p:nvSpPr>
          <p:cNvPr id="16" name="Retângulo: Canto Dobrado 15">
            <a:extLst>
              <a:ext uri="{FF2B5EF4-FFF2-40B4-BE49-F238E27FC236}">
                <a16:creationId xmlns:a16="http://schemas.microsoft.com/office/drawing/2014/main" id="{56C4F72E-66A4-94A3-8A85-141B9781873F}"/>
              </a:ext>
            </a:extLst>
          </p:cNvPr>
          <p:cNvSpPr/>
          <p:nvPr/>
        </p:nvSpPr>
        <p:spPr>
          <a:xfrm>
            <a:off x="5766632" y="3811683"/>
            <a:ext cx="5834908" cy="926459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ativos e cotas de fundos sejam registrados em </a:t>
            </a:r>
            <a:r>
              <a:rPr lang="pt-BR">
                <a:solidFill>
                  <a:srgbClr val="183EFF"/>
                </a:solidFill>
              </a:rPr>
              <a:t>sistema de registro/</a:t>
            </a:r>
            <a:r>
              <a:rPr lang="pt-BR">
                <a:solidFill>
                  <a:sysClr val="windowText" lastClr="000000"/>
                </a:solidFill>
              </a:rPr>
              <a:t>custódia/liquidação;</a:t>
            </a:r>
          </a:p>
        </p:txBody>
      </p:sp>
      <p:sp>
        <p:nvSpPr>
          <p:cNvPr id="11" name="Retângulo: Canto Dobrado 10">
            <a:extLst>
              <a:ext uri="{FF2B5EF4-FFF2-40B4-BE49-F238E27FC236}">
                <a16:creationId xmlns:a16="http://schemas.microsoft.com/office/drawing/2014/main" id="{D1D647B8-F013-9C03-2793-1E785E58DB08}"/>
              </a:ext>
            </a:extLst>
          </p:cNvPr>
          <p:cNvSpPr/>
          <p:nvPr/>
        </p:nvSpPr>
        <p:spPr>
          <a:xfrm>
            <a:off x="427679" y="3283246"/>
            <a:ext cx="4514979" cy="903595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os fundos não invistam em </a:t>
            </a:r>
            <a:r>
              <a:rPr lang="pt-BR">
                <a:solidFill>
                  <a:srgbClr val="183EFF"/>
                </a:solidFill>
              </a:rPr>
              <a:t>direitos creditórios não padronizados</a:t>
            </a:r>
            <a:r>
              <a:rPr lang="pt-BR">
                <a:solidFill>
                  <a:sysClr val="windowText" lastClr="000000"/>
                </a:solidFill>
              </a:rPr>
              <a:t>;</a:t>
            </a:r>
          </a:p>
        </p:txBody>
      </p:sp>
      <p:sp>
        <p:nvSpPr>
          <p:cNvPr id="13" name="Retângulo: Canto Dobrado 12">
            <a:extLst>
              <a:ext uri="{FF2B5EF4-FFF2-40B4-BE49-F238E27FC236}">
                <a16:creationId xmlns:a16="http://schemas.microsoft.com/office/drawing/2014/main" id="{31659B8C-AC0D-23E3-90D6-199E9A9230D4}"/>
              </a:ext>
            </a:extLst>
          </p:cNvPr>
          <p:cNvSpPr/>
          <p:nvPr/>
        </p:nvSpPr>
        <p:spPr>
          <a:xfrm>
            <a:off x="427679" y="5131663"/>
            <a:ext cx="4514979" cy="700838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os fundos não apliquem em </a:t>
            </a:r>
            <a:r>
              <a:rPr lang="pt-BR">
                <a:solidFill>
                  <a:srgbClr val="183EFF"/>
                </a:solidFill>
              </a:rPr>
              <a:t>criptomoedas e nem em CBIO;</a:t>
            </a:r>
            <a:endParaRPr lang="pt-BR">
              <a:solidFill>
                <a:sysClr val="windowText" lastClr="000000"/>
              </a:solidFill>
            </a:endParaRPr>
          </a:p>
        </p:txBody>
      </p:sp>
      <p:sp>
        <p:nvSpPr>
          <p:cNvPr id="3" name="Retângulo: Canto Dobrado 2">
            <a:extLst>
              <a:ext uri="{FF2B5EF4-FFF2-40B4-BE49-F238E27FC236}">
                <a16:creationId xmlns:a16="http://schemas.microsoft.com/office/drawing/2014/main" id="{7FB23557-C709-34D6-D5CB-B1B1AD0B5421}"/>
              </a:ext>
            </a:extLst>
          </p:cNvPr>
          <p:cNvSpPr/>
          <p:nvPr/>
        </p:nvSpPr>
        <p:spPr>
          <a:xfrm>
            <a:off x="432713" y="1129477"/>
            <a:ext cx="4609111" cy="755242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a vedação de os fundos atuarem com derivativos </a:t>
            </a:r>
            <a:r>
              <a:rPr lang="pt-BR">
                <a:solidFill>
                  <a:srgbClr val="183EFF"/>
                </a:solidFill>
              </a:rPr>
              <a:t>alavancados;</a:t>
            </a:r>
            <a:r>
              <a:rPr lang="pt-BR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4" name="Retângulo: Canto Dobrado 13">
            <a:extLst>
              <a:ext uri="{FF2B5EF4-FFF2-40B4-BE49-F238E27FC236}">
                <a16:creationId xmlns:a16="http://schemas.microsoft.com/office/drawing/2014/main" id="{D463B449-DE11-BF03-9CF8-20097F8F0799}"/>
              </a:ext>
            </a:extLst>
          </p:cNvPr>
          <p:cNvSpPr/>
          <p:nvPr/>
        </p:nvSpPr>
        <p:spPr>
          <a:xfrm>
            <a:off x="5766632" y="1123950"/>
            <a:ext cx="5086378" cy="699767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a vedação em aplicações em certos produtos, ex. </a:t>
            </a:r>
            <a:r>
              <a:rPr lang="pt-BR">
                <a:solidFill>
                  <a:srgbClr val="183EFF"/>
                </a:solidFill>
              </a:rPr>
              <a:t>COE</a:t>
            </a:r>
            <a:r>
              <a:rPr lang="pt-BR">
                <a:solidFill>
                  <a:sysClr val="windowText" lastClr="000000"/>
                </a:solidFill>
              </a:rPr>
              <a:t>;</a:t>
            </a:r>
          </a:p>
        </p:txBody>
      </p:sp>
      <p:sp>
        <p:nvSpPr>
          <p:cNvPr id="15" name="Retângulo: Canto Dobrado 14">
            <a:extLst>
              <a:ext uri="{FF2B5EF4-FFF2-40B4-BE49-F238E27FC236}">
                <a16:creationId xmlns:a16="http://schemas.microsoft.com/office/drawing/2014/main" id="{BE2C6299-3747-2B6C-E3A8-F3AC5595D279}"/>
              </a:ext>
            </a:extLst>
          </p:cNvPr>
          <p:cNvSpPr/>
          <p:nvPr/>
        </p:nvSpPr>
        <p:spPr>
          <a:xfrm>
            <a:off x="5766632" y="1889358"/>
            <a:ext cx="5834909" cy="870926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desenquadramentos passivos </a:t>
            </a:r>
            <a:r>
              <a:rPr lang="pt-BR">
                <a:solidFill>
                  <a:srgbClr val="183EFF"/>
                </a:solidFill>
              </a:rPr>
              <a:t>tem até 2 anos para regularização</a:t>
            </a:r>
            <a:r>
              <a:rPr lang="pt-BR">
                <a:solidFill>
                  <a:sysClr val="windowText" lastClr="000000"/>
                </a:solidFill>
              </a:rPr>
              <a:t>, vedadas novas aplicações;</a:t>
            </a:r>
          </a:p>
        </p:txBody>
      </p:sp>
      <p:sp>
        <p:nvSpPr>
          <p:cNvPr id="17" name="Retângulo: Canto Dobrado 16">
            <a:extLst>
              <a:ext uri="{FF2B5EF4-FFF2-40B4-BE49-F238E27FC236}">
                <a16:creationId xmlns:a16="http://schemas.microsoft.com/office/drawing/2014/main" id="{BCF5D23D-3E43-6BB8-F120-03F134C28E75}"/>
              </a:ext>
            </a:extLst>
          </p:cNvPr>
          <p:cNvSpPr/>
          <p:nvPr/>
        </p:nvSpPr>
        <p:spPr>
          <a:xfrm>
            <a:off x="5771103" y="2831449"/>
            <a:ext cx="5086378" cy="90359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ETF e de FII sejam </a:t>
            </a:r>
            <a:r>
              <a:rPr lang="pt-BR">
                <a:solidFill>
                  <a:srgbClr val="183EFF"/>
                </a:solidFill>
              </a:rPr>
              <a:t>negociáveis em bolsa</a:t>
            </a:r>
            <a:r>
              <a:rPr lang="pt-BR">
                <a:solidFill>
                  <a:sysClr val="windowText" lastClr="000000"/>
                </a:solidFill>
              </a:rPr>
              <a:t>. Exceção: compra FII em oferta primária;  </a:t>
            </a:r>
          </a:p>
        </p:txBody>
      </p:sp>
      <p:sp>
        <p:nvSpPr>
          <p:cNvPr id="18" name="Retângulo: Canto Dobrado 17">
            <a:extLst>
              <a:ext uri="{FF2B5EF4-FFF2-40B4-BE49-F238E27FC236}">
                <a16:creationId xmlns:a16="http://schemas.microsoft.com/office/drawing/2014/main" id="{303A72B5-EC70-5517-10C7-B59814EDFF4C}"/>
              </a:ext>
            </a:extLst>
          </p:cNvPr>
          <p:cNvSpPr/>
          <p:nvPr/>
        </p:nvSpPr>
        <p:spPr>
          <a:xfrm>
            <a:off x="5766632" y="4814782"/>
            <a:ext cx="4941999" cy="1198223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a aderência da taxa de </a:t>
            </a:r>
            <a:r>
              <a:rPr lang="pt-BR">
                <a:solidFill>
                  <a:srgbClr val="183EFF"/>
                </a:solidFill>
              </a:rPr>
              <a:t>remuneração de empréstimos à meta atuarial e d</a:t>
            </a:r>
            <a:r>
              <a:rPr lang="pt-BR">
                <a:solidFill>
                  <a:sysClr val="windowText" lastClr="000000"/>
                </a:solidFill>
              </a:rPr>
              <a:t>os prazos à liquidez do RPPS. 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B1BB1E7-D634-0FC5-B115-0DE5D4DE05C4}"/>
              </a:ext>
            </a:extLst>
          </p:cNvPr>
          <p:cNvSpPr txBox="1"/>
          <p:nvPr/>
        </p:nvSpPr>
        <p:spPr>
          <a:xfrm>
            <a:off x="309628" y="381834"/>
            <a:ext cx="1041525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atentando-se para...</a:t>
            </a:r>
            <a:endParaRPr lang="pt-BR" sz="30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7003352-C9CD-DAE6-8672-B2DBBBB80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09108" y="507809"/>
            <a:ext cx="2698314" cy="267050"/>
          </a:xfrm>
          <a:prstGeom prst="rect">
            <a:avLst/>
          </a:prstGeom>
        </p:spPr>
      </p:pic>
      <p:sp>
        <p:nvSpPr>
          <p:cNvPr id="10" name="Retângulo: Canto Dobrado 9">
            <a:extLst>
              <a:ext uri="{FF2B5EF4-FFF2-40B4-BE49-F238E27FC236}">
                <a16:creationId xmlns:a16="http://schemas.microsoft.com/office/drawing/2014/main" id="{761CEDB2-3C29-E0E0-A5DB-8A99D5016F01}"/>
              </a:ext>
            </a:extLst>
          </p:cNvPr>
          <p:cNvSpPr/>
          <p:nvPr/>
        </p:nvSpPr>
        <p:spPr>
          <a:xfrm>
            <a:off x="427679" y="1998505"/>
            <a:ext cx="4754659" cy="1150691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pt-BR">
                <a:solidFill>
                  <a:sysClr val="windowText" lastClr="000000"/>
                </a:solidFill>
              </a:rPr>
              <a:t>a vedação do </a:t>
            </a:r>
            <a:r>
              <a:rPr lang="pt-BR">
                <a:solidFill>
                  <a:srgbClr val="183EFF"/>
                </a:solidFill>
              </a:rPr>
              <a:t>ente ser emissor/devedor </a:t>
            </a:r>
            <a:r>
              <a:rPr lang="pt-BR">
                <a:solidFill>
                  <a:sysClr val="windowText" lastClr="000000"/>
                </a:solidFill>
              </a:rPr>
              <a:t>ou prestar aval/fiança/aceite/ coobrigação relacionados aos ativos;</a:t>
            </a:r>
          </a:p>
        </p:txBody>
      </p:sp>
    </p:spTree>
    <p:extLst>
      <p:ext uri="{BB962C8B-B14F-4D97-AF65-F5344CB8AC3E}">
        <p14:creationId xmlns:p14="http://schemas.microsoft.com/office/powerpoint/2010/main" val="3882172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8AEC6-3150-ECB0-25F9-6D7BF39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DA651B43-2173-2896-E34E-282D32529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11A4ABB2-662B-332F-7425-5B452A39F771}"/>
              </a:ext>
            </a:extLst>
          </p:cNvPr>
          <p:cNvGrpSpPr/>
          <p:nvPr/>
        </p:nvGrpSpPr>
        <p:grpSpPr>
          <a:xfrm rot="10800000">
            <a:off x="3325772" y="6568462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D1C514C1-F993-0A11-E054-F052D4DD6E5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839E87E2-EABB-1078-00C6-1CC91A7079AA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D730F0BB-1E29-E683-95A0-8B93CB02CA54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74894917-9177-0966-E553-C47F670EB0F1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3657A836-2644-9620-8289-20D34C005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746EEDB6-34A8-E49B-1FA6-3771A6DCD2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B87974BB-1EEB-E14B-FDB1-779A7DDFF4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1008F383-AEE7-D43A-395B-4B19DC293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D78F3516-B86E-B1A9-D09F-958C11DE3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FD290200-EA22-1AA5-E236-0E468FE73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7BAFA31B-A9BA-FD42-3B4A-369810D07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8A63284D-EC06-2DCD-622E-E91CC5BAAB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70" name="Oval 62">
            <a:extLst>
              <a:ext uri="{FF2B5EF4-FFF2-40B4-BE49-F238E27FC236}">
                <a16:creationId xmlns:a16="http://schemas.microsoft.com/office/drawing/2014/main" id="{AA44DB7D-413B-817E-B0A8-3302381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" name="Shape 15">
            <a:extLst>
              <a:ext uri="{FF2B5EF4-FFF2-40B4-BE49-F238E27FC236}">
                <a16:creationId xmlns:a16="http://schemas.microsoft.com/office/drawing/2014/main" id="{F7FDCA1D-267D-98AD-D9D4-D51FD4250788}"/>
              </a:ext>
            </a:extLst>
          </p:cNvPr>
          <p:cNvSpPr/>
          <p:nvPr/>
        </p:nvSpPr>
        <p:spPr>
          <a:xfrm>
            <a:off x="7975444" y="1671362"/>
            <a:ext cx="3592668" cy="100007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4845EF82-153C-D080-EA45-6B65B6748C5C}"/>
              </a:ext>
            </a:extLst>
          </p:cNvPr>
          <p:cNvSpPr/>
          <p:nvPr/>
        </p:nvSpPr>
        <p:spPr>
          <a:xfrm>
            <a:off x="0" y="1671363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A6F613CB-B48C-20C8-BF11-BC9DA722A3DF}"/>
              </a:ext>
            </a:extLst>
          </p:cNvPr>
          <p:cNvSpPr/>
          <p:nvPr/>
        </p:nvSpPr>
        <p:spPr>
          <a:xfrm>
            <a:off x="749600" y="1481875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35D5844F-5CCE-E2A5-034B-D0CFE864D0F9}"/>
              </a:ext>
            </a:extLst>
          </p:cNvPr>
          <p:cNvSpPr/>
          <p:nvPr/>
        </p:nvSpPr>
        <p:spPr>
          <a:xfrm>
            <a:off x="965640" y="1568206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1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65819FEC-C25B-83BE-65E3-01A5A4511693}"/>
              </a:ext>
            </a:extLst>
          </p:cNvPr>
          <p:cNvSpPr/>
          <p:nvPr/>
        </p:nvSpPr>
        <p:spPr>
          <a:xfrm>
            <a:off x="1380468" y="1775689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Independência:</a:t>
            </a:r>
            <a:endParaRPr lang="pt-BR" sz="2000" b="1" noProof="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B8447EB3-63C5-2CA4-A7F0-2AC2530EB577}"/>
              </a:ext>
            </a:extLst>
          </p:cNvPr>
          <p:cNvSpPr/>
          <p:nvPr/>
        </p:nvSpPr>
        <p:spPr>
          <a:xfrm>
            <a:off x="329253" y="2065166"/>
            <a:ext cx="4865849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Não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podem receber remuneração ou vantagem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que prejudique a sua independência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ou serem emissores do ativo ou atuarem na originação/ estruturação. </a:t>
            </a: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F4EEA43A-D2FE-F778-A105-234F09837AEB}"/>
              </a:ext>
            </a:extLst>
          </p:cNvPr>
          <p:cNvSpPr/>
          <p:nvPr/>
        </p:nvSpPr>
        <p:spPr>
          <a:xfrm>
            <a:off x="4074200" y="1671363"/>
            <a:ext cx="4244935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CDB62F2E-2506-21E8-C448-24BDAA7D2A3C}"/>
              </a:ext>
            </a:extLst>
          </p:cNvPr>
          <p:cNvSpPr/>
          <p:nvPr/>
        </p:nvSpPr>
        <p:spPr>
          <a:xfrm>
            <a:off x="4820011" y="1358312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6B24C684-C311-7B0D-9B81-B6C7B43E767D}"/>
              </a:ext>
            </a:extLst>
          </p:cNvPr>
          <p:cNvSpPr/>
          <p:nvPr/>
        </p:nvSpPr>
        <p:spPr>
          <a:xfrm>
            <a:off x="5043840" y="145983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2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B58B7F34-EE8F-C87B-A5C0-59B9993D854D}"/>
              </a:ext>
            </a:extLst>
          </p:cNvPr>
          <p:cNvSpPr/>
          <p:nvPr/>
        </p:nvSpPr>
        <p:spPr>
          <a:xfrm>
            <a:off x="5379893" y="1795599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Controle: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17" name="Shape 16">
            <a:extLst>
              <a:ext uri="{FF2B5EF4-FFF2-40B4-BE49-F238E27FC236}">
                <a16:creationId xmlns:a16="http://schemas.microsoft.com/office/drawing/2014/main" id="{E686B9F3-37E6-CC08-C63E-8D77BE3D4147}"/>
              </a:ext>
            </a:extLst>
          </p:cNvPr>
          <p:cNvSpPr/>
          <p:nvPr/>
        </p:nvSpPr>
        <p:spPr>
          <a:xfrm>
            <a:off x="8430175" y="1390729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78000827-C7D3-9579-B418-B344C6746FF5}"/>
              </a:ext>
            </a:extLst>
          </p:cNvPr>
          <p:cNvSpPr/>
          <p:nvPr/>
        </p:nvSpPr>
        <p:spPr>
          <a:xfrm>
            <a:off x="9075893" y="1791264"/>
            <a:ext cx="2509957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Capacidade técnica: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19" name="Text 19">
            <a:extLst>
              <a:ext uri="{FF2B5EF4-FFF2-40B4-BE49-F238E27FC236}">
                <a16:creationId xmlns:a16="http://schemas.microsoft.com/office/drawing/2014/main" id="{4338C77E-D46B-2AC2-E057-EE93528A2B03}"/>
              </a:ext>
            </a:extLst>
          </p:cNvPr>
          <p:cNvSpPr/>
          <p:nvPr/>
        </p:nvSpPr>
        <p:spPr>
          <a:xfrm>
            <a:off x="8844521" y="2179784"/>
            <a:ext cx="3060142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RPPS deve avaliar a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capacidade técnica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 potenciais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conflitos de interesse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pt-BR" sz="2000" noProof="0" dirty="0"/>
          </a:p>
        </p:txBody>
      </p:sp>
      <p:sp>
        <p:nvSpPr>
          <p:cNvPr id="21" name="Shape 21">
            <a:extLst>
              <a:ext uri="{FF2B5EF4-FFF2-40B4-BE49-F238E27FC236}">
                <a16:creationId xmlns:a16="http://schemas.microsoft.com/office/drawing/2014/main" id="{562C30E1-8347-64BF-71DB-EF93C1BC5DDC}"/>
              </a:ext>
            </a:extLst>
          </p:cNvPr>
          <p:cNvSpPr/>
          <p:nvPr/>
        </p:nvSpPr>
        <p:spPr>
          <a:xfrm flipV="1">
            <a:off x="181616" y="3804201"/>
            <a:ext cx="6288309" cy="84931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22" name="Shape 22">
            <a:extLst>
              <a:ext uri="{FF2B5EF4-FFF2-40B4-BE49-F238E27FC236}">
                <a16:creationId xmlns:a16="http://schemas.microsoft.com/office/drawing/2014/main" id="{8522A75C-E2E9-44CF-A11C-8B27B911FC54}"/>
              </a:ext>
            </a:extLst>
          </p:cNvPr>
          <p:cNvSpPr/>
          <p:nvPr/>
        </p:nvSpPr>
        <p:spPr>
          <a:xfrm>
            <a:off x="329253" y="354884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23" name="Text 23">
            <a:extLst>
              <a:ext uri="{FF2B5EF4-FFF2-40B4-BE49-F238E27FC236}">
                <a16:creationId xmlns:a16="http://schemas.microsoft.com/office/drawing/2014/main" id="{EE8EBBFD-325E-2AD7-2687-E8C50DC9A6AB}"/>
              </a:ext>
            </a:extLst>
          </p:cNvPr>
          <p:cNvSpPr/>
          <p:nvPr/>
        </p:nvSpPr>
        <p:spPr>
          <a:xfrm>
            <a:off x="556783" y="3649647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4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24" name="Text 24">
            <a:extLst>
              <a:ext uri="{FF2B5EF4-FFF2-40B4-BE49-F238E27FC236}">
                <a16:creationId xmlns:a16="http://schemas.microsoft.com/office/drawing/2014/main" id="{17E648E7-E8EC-AB58-AD60-65EAC4EA5B2F}"/>
              </a:ext>
            </a:extLst>
          </p:cNvPr>
          <p:cNvSpPr/>
          <p:nvPr/>
        </p:nvSpPr>
        <p:spPr>
          <a:xfrm>
            <a:off x="949621" y="3915406"/>
            <a:ext cx="1752898" cy="266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Remuneração: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25" name="Text 25">
            <a:extLst>
              <a:ext uri="{FF2B5EF4-FFF2-40B4-BE49-F238E27FC236}">
                <a16:creationId xmlns:a16="http://schemas.microsoft.com/office/drawing/2014/main" id="{260D81F6-8F49-1863-66D3-9706EB248438}"/>
              </a:ext>
            </a:extLst>
          </p:cNvPr>
          <p:cNvSpPr/>
          <p:nvPr/>
        </p:nvSpPr>
        <p:spPr>
          <a:xfrm>
            <a:off x="360823" y="4278150"/>
            <a:ext cx="3260206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50"/>
              </a:lnSpc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Não podem receber remuneração dos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ativos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objeto de sua análise, orientação, recomendação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ou aconselhamento. </a:t>
            </a:r>
            <a:endParaRPr lang="pt-BR" sz="2000" noProof="0" dirty="0"/>
          </a:p>
        </p:txBody>
      </p:sp>
      <p:sp>
        <p:nvSpPr>
          <p:cNvPr id="27" name="Shape 27">
            <a:extLst>
              <a:ext uri="{FF2B5EF4-FFF2-40B4-BE49-F238E27FC236}">
                <a16:creationId xmlns:a16="http://schemas.microsoft.com/office/drawing/2014/main" id="{2958DE08-773B-DA4B-5559-48B3A26AD8E4}"/>
              </a:ext>
            </a:extLst>
          </p:cNvPr>
          <p:cNvSpPr/>
          <p:nvPr/>
        </p:nvSpPr>
        <p:spPr>
          <a:xfrm>
            <a:off x="6296449" y="3804201"/>
            <a:ext cx="5713935" cy="84931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28" name="Shape 28">
            <a:extLst>
              <a:ext uri="{FF2B5EF4-FFF2-40B4-BE49-F238E27FC236}">
                <a16:creationId xmlns:a16="http://schemas.microsoft.com/office/drawing/2014/main" id="{033F44C2-E9C0-81AF-6C88-56FD47610731}"/>
              </a:ext>
            </a:extLst>
          </p:cNvPr>
          <p:cNvSpPr/>
          <p:nvPr/>
        </p:nvSpPr>
        <p:spPr>
          <a:xfrm>
            <a:off x="7461031" y="3533437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29" name="Text 29">
            <a:extLst>
              <a:ext uri="{FF2B5EF4-FFF2-40B4-BE49-F238E27FC236}">
                <a16:creationId xmlns:a16="http://schemas.microsoft.com/office/drawing/2014/main" id="{3135697D-565B-9F3D-5A10-F9BE1AC244A7}"/>
              </a:ext>
            </a:extLst>
          </p:cNvPr>
          <p:cNvSpPr/>
          <p:nvPr/>
        </p:nvSpPr>
        <p:spPr>
          <a:xfrm>
            <a:off x="7663876" y="3635352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dirty="0">
                <a:solidFill>
                  <a:schemeClr val="bg1"/>
                </a:solidFill>
                <a:latin typeface="Alexandria Semi Bold" pitchFamily="34" charset="0"/>
                <a:cs typeface="Alexandria Semi Bold" pitchFamily="34" charset="-120"/>
              </a:rPr>
              <a:t>6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30" name="Text 30">
            <a:extLst>
              <a:ext uri="{FF2B5EF4-FFF2-40B4-BE49-F238E27FC236}">
                <a16:creationId xmlns:a16="http://schemas.microsoft.com/office/drawing/2014/main" id="{49325D9E-0165-7F94-F32F-FBE5D07EFA23}"/>
              </a:ext>
            </a:extLst>
          </p:cNvPr>
          <p:cNvSpPr/>
          <p:nvPr/>
        </p:nvSpPr>
        <p:spPr>
          <a:xfrm>
            <a:off x="8038322" y="3947289"/>
            <a:ext cx="300287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Notória especialização: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31" name="Text 31">
            <a:extLst>
              <a:ext uri="{FF2B5EF4-FFF2-40B4-BE49-F238E27FC236}">
                <a16:creationId xmlns:a16="http://schemas.microsoft.com/office/drawing/2014/main" id="{7EDFEC80-E1E5-C470-2320-1FC813E4FECE}"/>
              </a:ext>
            </a:extLst>
          </p:cNvPr>
          <p:cNvSpPr/>
          <p:nvPr/>
        </p:nvSpPr>
        <p:spPr>
          <a:xfrm>
            <a:off x="7898887" y="4308197"/>
            <a:ext cx="3829277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>
                <a:latin typeface="Sora Light" pitchFamily="34" charset="0"/>
                <a:cs typeface="Sora Light" pitchFamily="34" charset="-120"/>
              </a:rPr>
              <a:t>Serviços de natureza </a:t>
            </a:r>
            <a:r>
              <a:rPr lang="pt-BR" sz="2000">
                <a:solidFill>
                  <a:srgbClr val="183EFF"/>
                </a:solidFill>
                <a:latin typeface="Sora Light" pitchFamily="34" charset="0"/>
                <a:cs typeface="Sora Light" pitchFamily="34" charset="-120"/>
              </a:rPr>
              <a:t>predominantemente intelectual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. Observados critérios isonômicos, técnicos e transparente.</a:t>
            </a:r>
            <a:endParaRPr lang="pt-BR" sz="2000" noProof="0" dirty="0"/>
          </a:p>
        </p:txBody>
      </p:sp>
      <p:sp>
        <p:nvSpPr>
          <p:cNvPr id="32" name="Text 17">
            <a:extLst>
              <a:ext uri="{FF2B5EF4-FFF2-40B4-BE49-F238E27FC236}">
                <a16:creationId xmlns:a16="http://schemas.microsoft.com/office/drawing/2014/main" id="{7447D7BA-BB17-9746-66FE-43D417079BAB}"/>
              </a:ext>
            </a:extLst>
          </p:cNvPr>
          <p:cNvSpPr/>
          <p:nvPr/>
        </p:nvSpPr>
        <p:spPr>
          <a:xfrm>
            <a:off x="8636454" y="1487049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1750" b="1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3</a:t>
            </a: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33" name="Text 2">
            <a:extLst>
              <a:ext uri="{FF2B5EF4-FFF2-40B4-BE49-F238E27FC236}">
                <a16:creationId xmlns:a16="http://schemas.microsoft.com/office/drawing/2014/main" id="{0B41DF6A-A279-562E-A1BD-20697D649E87}"/>
              </a:ext>
            </a:extLst>
          </p:cNvPr>
          <p:cNvSpPr/>
          <p:nvPr/>
        </p:nvSpPr>
        <p:spPr>
          <a:xfrm>
            <a:off x="2630488" y="294128"/>
            <a:ext cx="75904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e, em caso de contratação de prestadores de serviço: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15994E1-AD26-29A5-C424-EAB27B8D2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  <p:sp>
        <p:nvSpPr>
          <p:cNvPr id="15" name="Text 13">
            <a:extLst>
              <a:ext uri="{FF2B5EF4-FFF2-40B4-BE49-F238E27FC236}">
                <a16:creationId xmlns:a16="http://schemas.microsoft.com/office/drawing/2014/main" id="{07BC43B2-E6C3-94D1-1A3C-19CF8B10E108}"/>
              </a:ext>
            </a:extLst>
          </p:cNvPr>
          <p:cNvSpPr/>
          <p:nvPr/>
        </p:nvSpPr>
        <p:spPr>
          <a:xfrm>
            <a:off x="5157544" y="2114311"/>
            <a:ext cx="3060142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RPPS deve manter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política de contratação e monitoramento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periódico dos prestadores.</a:t>
            </a:r>
            <a:endParaRPr lang="pt-BR" sz="2000" noProof="0" dirty="0"/>
          </a:p>
        </p:txBody>
      </p:sp>
      <p:sp>
        <p:nvSpPr>
          <p:cNvPr id="10" name="Shape 28">
            <a:extLst>
              <a:ext uri="{FF2B5EF4-FFF2-40B4-BE49-F238E27FC236}">
                <a16:creationId xmlns:a16="http://schemas.microsoft.com/office/drawing/2014/main" id="{09DA8E1F-FEDA-ECF5-33F5-2B9C2ADDFF47}"/>
              </a:ext>
            </a:extLst>
          </p:cNvPr>
          <p:cNvSpPr/>
          <p:nvPr/>
        </p:nvSpPr>
        <p:spPr>
          <a:xfrm>
            <a:off x="3604761" y="3539718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16" name="Text 29">
            <a:extLst>
              <a:ext uri="{FF2B5EF4-FFF2-40B4-BE49-F238E27FC236}">
                <a16:creationId xmlns:a16="http://schemas.microsoft.com/office/drawing/2014/main" id="{EEAF3695-5607-0282-8986-BEC36F65F52C}"/>
              </a:ext>
            </a:extLst>
          </p:cNvPr>
          <p:cNvSpPr/>
          <p:nvPr/>
        </p:nvSpPr>
        <p:spPr>
          <a:xfrm>
            <a:off x="3799967" y="363108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pt-BR" sz="2000" noProof="0" dirty="0">
                <a:solidFill>
                  <a:schemeClr val="bg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5</a:t>
            </a: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625D8A11-55D5-CC89-BC67-7C698AD1790A}"/>
              </a:ext>
            </a:extLst>
          </p:cNvPr>
          <p:cNvSpPr txBox="1"/>
          <p:nvPr/>
        </p:nvSpPr>
        <p:spPr>
          <a:xfrm>
            <a:off x="3916783" y="4288807"/>
            <a:ext cx="3507058" cy="7078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defPPr>
              <a:defRPr lang="pt-BR"/>
            </a:defPPr>
            <a:lvl1pPr>
              <a:lnSpc>
                <a:spcPts val="2350"/>
              </a:lnSpc>
              <a:defRPr sz="2000">
                <a:latin typeface="Sora Light" pitchFamily="34" charset="0"/>
                <a:ea typeface="Sora Light" pitchFamily="34" charset="-122"/>
                <a:cs typeface="Sora Light" pitchFamily="34" charset="-120"/>
              </a:defRPr>
            </a:lvl1pPr>
          </a:lstStyle>
          <a:p>
            <a:r>
              <a:rPr lang="pt-BR"/>
              <a:t>O RPPS não pode remunerar diretamente </a:t>
            </a:r>
            <a:r>
              <a:rPr lang="pt-BR">
                <a:solidFill>
                  <a:srgbClr val="183EFF"/>
                </a:solidFill>
              </a:rPr>
              <a:t>prestadores de serviço do fundo</a:t>
            </a:r>
            <a:r>
              <a:rPr lang="pt-BR"/>
              <a:t>. Eles são remunerados via taxas do seu regulamento.</a:t>
            </a:r>
          </a:p>
        </p:txBody>
      </p:sp>
      <p:sp>
        <p:nvSpPr>
          <p:cNvPr id="36" name="Text 24">
            <a:extLst>
              <a:ext uri="{FF2B5EF4-FFF2-40B4-BE49-F238E27FC236}">
                <a16:creationId xmlns:a16="http://schemas.microsoft.com/office/drawing/2014/main" id="{74E41463-CA5C-50A0-D4BC-B95AF8900C9F}"/>
              </a:ext>
            </a:extLst>
          </p:cNvPr>
          <p:cNvSpPr/>
          <p:nvPr/>
        </p:nvSpPr>
        <p:spPr>
          <a:xfrm>
            <a:off x="4179953" y="3931695"/>
            <a:ext cx="1752898" cy="266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Taxas de administração: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8373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6214-246B-99FE-E0D4-37F031DA8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202F7A4-B224-AE8F-36E3-B1DE23E75D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16</a:t>
            </a:fld>
            <a:endParaRPr lang="pt-BR"/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46407F1B-B1ED-726B-C49F-5B08DA8995E1}"/>
              </a:ext>
            </a:extLst>
          </p:cNvPr>
          <p:cNvSpPr/>
          <p:nvPr/>
        </p:nvSpPr>
        <p:spPr>
          <a:xfrm>
            <a:off x="6029063" y="821545"/>
            <a:ext cx="3033712" cy="1477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Desde a Resolução CMN nº 4.695/2028, </a:t>
            </a:r>
          </a:p>
          <a:p>
            <a:pPr marL="0" indent="0" algn="l">
              <a:buNone/>
            </a:pP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CMN incentivava a melhoria da </a:t>
            </a:r>
          </a:p>
          <a:p>
            <a:pPr marL="0" indent="0" algn="l">
              <a:buNone/>
            </a:pP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governança, por meio do </a:t>
            </a:r>
          </a:p>
          <a:p>
            <a:pPr marL="0" indent="0" algn="l">
              <a:buNone/>
            </a:pP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 </a:t>
            </a:r>
            <a:r>
              <a:rPr lang="pt-BR" sz="2200" b="1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Pró-Gestão</a:t>
            </a: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marL="0" indent="0" algn="l">
              <a:buNone/>
            </a:pPr>
            <a:r>
              <a:rPr lang="pt-BR" sz="22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ampliando os limites.</a:t>
            </a:r>
            <a:endParaRPr lang="pt-BR" sz="2200" b="1" noProof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6E66CEBB-1363-71A9-0C48-D239EB3F2111}"/>
              </a:ext>
            </a:extLst>
          </p:cNvPr>
          <p:cNvSpPr/>
          <p:nvPr/>
        </p:nvSpPr>
        <p:spPr>
          <a:xfrm>
            <a:off x="5409616" y="2887385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B5A2335B-FB91-4E18-C1A1-793327F7D879}"/>
              </a:ext>
            </a:extLst>
          </p:cNvPr>
          <p:cNvSpPr/>
          <p:nvPr/>
        </p:nvSpPr>
        <p:spPr>
          <a:xfrm>
            <a:off x="5345201" y="827902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34BDB5C-8C0A-FF74-C7BC-4629BD4C2461}"/>
              </a:ext>
            </a:extLst>
          </p:cNvPr>
          <p:cNvSpPr txBox="1"/>
          <p:nvPr/>
        </p:nvSpPr>
        <p:spPr>
          <a:xfrm>
            <a:off x="6096000" y="3143429"/>
            <a:ext cx="4906220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Dessa vez, previu o acesso a ativos de maior risco e complexidade somente aos RPPS que “comprovarem a adoção de boas práticas de governança”.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4A1D260-CFDD-817E-0F02-D96089C926DB}"/>
              </a:ext>
            </a:extLst>
          </p:cNvPr>
          <p:cNvSpPr txBox="1"/>
          <p:nvPr/>
        </p:nvSpPr>
        <p:spPr>
          <a:xfrm>
            <a:off x="1093948" y="1791041"/>
            <a:ext cx="3611635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Pró-Gestão com visão inclusiva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0BC5982-48AE-CB25-0C97-489CBCF09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24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6214-246B-99FE-E0D4-37F031DA8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202F7A4-B224-AE8F-36E3-B1DE23E75D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17</a:t>
            </a:fld>
            <a:endParaRPr lang="pt-BR"/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46407F1B-B1ED-726B-C49F-5B08DA8995E1}"/>
              </a:ext>
            </a:extLst>
          </p:cNvPr>
          <p:cNvSpPr/>
          <p:nvPr/>
        </p:nvSpPr>
        <p:spPr>
          <a:xfrm>
            <a:off x="6029063" y="821545"/>
            <a:ext cx="4561900" cy="1477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200" b="1" dirty="0" err="1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Capag</a:t>
            </a:r>
            <a:r>
              <a:rPr lang="pt-BR" sz="2200" b="1" dirty="0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e B para permitir</a:t>
            </a:r>
          </a:p>
          <a:p>
            <a:pPr marL="0" indent="0" algn="l">
              <a:buNone/>
            </a:pPr>
            <a:r>
              <a:rPr lang="pt-BR" sz="2200" b="1" dirty="0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tomadores servidores ativos</a:t>
            </a:r>
          </a:p>
          <a:p>
            <a:pPr marL="0" indent="0" algn="l">
              <a:buNone/>
            </a:pPr>
            <a:r>
              <a:rPr lang="pt-BR" sz="2200" b="1" dirty="0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aposentados e pensionistas do</a:t>
            </a:r>
          </a:p>
          <a:p>
            <a:pPr marL="0" indent="0" algn="l">
              <a:buNone/>
            </a:pPr>
            <a:r>
              <a:rPr lang="pt-BR" sz="2200" b="1" dirty="0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Fundo em repartição</a:t>
            </a:r>
            <a:r>
              <a:rPr lang="pt-BR" sz="2200" b="1" dirty="0" smtClean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pt-BR" sz="2200" b="1" noProof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6E66CEBB-1363-71A9-0C48-D239EB3F2111}"/>
              </a:ext>
            </a:extLst>
          </p:cNvPr>
          <p:cNvSpPr/>
          <p:nvPr/>
        </p:nvSpPr>
        <p:spPr>
          <a:xfrm>
            <a:off x="5409616" y="2887385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B5A2335B-FB91-4E18-C1A1-793327F7D879}"/>
              </a:ext>
            </a:extLst>
          </p:cNvPr>
          <p:cNvSpPr/>
          <p:nvPr/>
        </p:nvSpPr>
        <p:spPr>
          <a:xfrm>
            <a:off x="5345201" y="827902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34BDB5C-8C0A-FF74-C7BC-4629BD4C2461}"/>
              </a:ext>
            </a:extLst>
          </p:cNvPr>
          <p:cNvSpPr txBox="1"/>
          <p:nvPr/>
        </p:nvSpPr>
        <p:spPr>
          <a:xfrm>
            <a:off x="6096000" y="3143429"/>
            <a:ext cx="490622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“portabilidade”</a:t>
            </a:r>
            <a:endParaRPr lang="pt-BR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4A1D260-CFDD-817E-0F02-D96089C926DB}"/>
              </a:ext>
            </a:extLst>
          </p:cNvPr>
          <p:cNvSpPr txBox="1"/>
          <p:nvPr/>
        </p:nvSpPr>
        <p:spPr>
          <a:xfrm>
            <a:off x="1093948" y="1791041"/>
            <a:ext cx="3611635" cy="28623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 esquecer dos cuidados e diligências com a carteira de empréstimos consignados</a:t>
            </a:r>
            <a:endParaRPr lang="pt-BR" sz="30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0BC5982-48AE-CB25-0C97-489CBCF09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95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24F6E-FD9C-5F7D-BB7D-641EDA984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AF8EA6B-1159-F265-159D-AC43FBD0A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8745" y="1734349"/>
            <a:ext cx="4808978" cy="1054633"/>
          </a:xfrm>
          <a:prstGeom prst="rect">
            <a:avLst/>
          </a:prstGeom>
        </p:spPr>
      </p:pic>
      <p:sp>
        <p:nvSpPr>
          <p:cNvPr id="80" name="Freeform 56">
            <a:extLst>
              <a:ext uri="{FF2B5EF4-FFF2-40B4-BE49-F238E27FC236}">
                <a16:creationId xmlns:a16="http://schemas.microsoft.com/office/drawing/2014/main" id="{EE1E668E-D862-0FC3-4C01-3FEA19EB08A5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B5264324-E329-6E08-AF44-484229E85C80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095EB86F-CEED-68E8-594B-B0744AFA2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C8384E35-F9B7-7DF3-CC4E-99274FB18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11370154-8918-E1F1-B557-E0F58E613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23A17F14-62E5-D104-15C2-C7A36A2D0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89726C47-F5D0-51B4-AC15-DF86EC386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DC730EFD-D6BB-E3A6-E5AF-7DD52C510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929A1A51-5D66-2D81-C62C-C6EB98930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20064E07-7CBF-55E2-5B0C-128315ABE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18EF3430-1D34-864F-E135-CC4917793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9A6D9B68-B4CA-2D69-9B2B-27C09EB84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4CB68836-4781-BF1F-1E64-A4F33874B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9A85477E-B21D-1ED3-CDEB-C56458C6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7421E81D-1D65-74CA-CE19-EFFCD41B2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7FB15FCB-92BA-BE4E-2710-6DD0DAE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5CA4F414-F2EA-8200-5A76-F16696A8CD88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2AC12D4C-1606-F0CA-914B-8409BD43F8AE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Retângulo: Cantos Arredondados 36">
              <a:extLst>
                <a:ext uri="{FF2B5EF4-FFF2-40B4-BE49-F238E27FC236}">
                  <a16:creationId xmlns:a16="http://schemas.microsoft.com/office/drawing/2014/main" id="{AD89F32E-7991-CEA7-D4F7-CD0CA7593D5F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FBF6B5A3-6133-C819-3997-09040A609F40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0" name="Imagem 9">
            <a:extLst>
              <a:ext uri="{FF2B5EF4-FFF2-40B4-BE49-F238E27FC236}">
                <a16:creationId xmlns:a16="http://schemas.microsoft.com/office/drawing/2014/main" id="{82912B91-F5D0-E708-E79D-CB78E0BCE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068" y="2811050"/>
            <a:ext cx="4000044" cy="278906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78AFE82-8D8C-FF25-CA3B-83A44120F635}"/>
              </a:ext>
            </a:extLst>
          </p:cNvPr>
          <p:cNvSpPr txBox="1"/>
          <p:nvPr/>
        </p:nvSpPr>
        <p:spPr>
          <a:xfrm>
            <a:off x="315976" y="1368026"/>
            <a:ext cx="511854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Projeto de iniciativa do Conaprev - 2011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B57FB12-A8AD-95F7-D31E-437A7910D25B}"/>
              </a:ext>
            </a:extLst>
          </p:cNvPr>
          <p:cNvSpPr txBox="1"/>
          <p:nvPr/>
        </p:nvSpPr>
        <p:spPr>
          <a:xfrm>
            <a:off x="497326" y="1740607"/>
            <a:ext cx="511854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Amadurecido por grupo de trabalho - 2014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E8D86E0-2BD2-7388-9D04-762911EBB15E}"/>
              </a:ext>
            </a:extLst>
          </p:cNvPr>
          <p:cNvSpPr txBox="1"/>
          <p:nvPr/>
        </p:nvSpPr>
        <p:spPr>
          <a:xfrm>
            <a:off x="789536" y="2115240"/>
            <a:ext cx="5118540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 instituído pela Portaria 185/2015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BF1FB886-126C-5C08-942C-09B7A38E0046}"/>
              </a:ext>
            </a:extLst>
          </p:cNvPr>
          <p:cNvSpPr txBox="1"/>
          <p:nvPr/>
        </p:nvSpPr>
        <p:spPr>
          <a:xfrm>
            <a:off x="1106595" y="2523883"/>
            <a:ext cx="5118541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Consulta/audiência públicas em 2015/2017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1B5FE3C-E0BB-B10E-0E15-90E6ADB821BE}"/>
              </a:ext>
            </a:extLst>
          </p:cNvPr>
          <p:cNvSpPr txBox="1"/>
          <p:nvPr/>
        </p:nvSpPr>
        <p:spPr>
          <a:xfrm>
            <a:off x="1380167" y="2862253"/>
            <a:ext cx="5118542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1º Manual publicado - Portaria SPREV 3/2018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0C9107C-9B25-9AB6-B7BE-25B0FF714A71}"/>
              </a:ext>
            </a:extLst>
          </p:cNvPr>
          <p:cNvSpPr txBox="1"/>
          <p:nvPr/>
        </p:nvSpPr>
        <p:spPr>
          <a:xfrm>
            <a:off x="1602742" y="3214910"/>
            <a:ext cx="5118545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1ª adesão em 16/02/2018 </a:t>
            </a:r>
          </a:p>
        </p:txBody>
      </p: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055FF9FC-0EE7-9A4A-515E-637F8DEA8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96439"/>
              </p:ext>
            </p:extLst>
          </p:nvPr>
        </p:nvGraphicFramePr>
        <p:xfrm>
          <a:off x="3254117" y="4122642"/>
          <a:ext cx="2261259" cy="12230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578">
                  <a:extLst>
                    <a:ext uri="{9D8B030D-6E8A-4147-A177-3AD203B41FA5}">
                      <a16:colId xmlns:a16="http://schemas.microsoft.com/office/drawing/2014/main" val="2629503087"/>
                    </a:ext>
                  </a:extLst>
                </a:gridCol>
                <a:gridCol w="928681">
                  <a:extLst>
                    <a:ext uri="{9D8B030D-6E8A-4147-A177-3AD203B41FA5}">
                      <a16:colId xmlns:a16="http://schemas.microsoft.com/office/drawing/2014/main" val="339245106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kern="0">
                          <a:solidFill>
                            <a:sysClr val="windowText" lastClr="000000"/>
                          </a:solidFill>
                          <a:effectLst/>
                        </a:rPr>
                        <a:t>Nível I</a:t>
                      </a:r>
                      <a:endParaRPr lang="pt-BR" sz="150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b="1" kern="100">
                          <a:solidFill>
                            <a:sysClr val="windowText" lastClr="000000"/>
                          </a:solidFill>
                          <a:effectLst/>
                        </a:rPr>
                        <a:t>132</a:t>
                      </a:r>
                      <a:endParaRPr lang="pt-BR" sz="1500" b="1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3094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kern="0">
                          <a:solidFill>
                            <a:sysClr val="windowText" lastClr="000000"/>
                          </a:solidFill>
                          <a:effectLst/>
                        </a:rPr>
                        <a:t>Nível II</a:t>
                      </a:r>
                      <a:endParaRPr lang="pt-BR" sz="150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b="1" kern="100">
                          <a:solidFill>
                            <a:sysClr val="windowText" lastClr="000000"/>
                          </a:solidFill>
                          <a:effectLst/>
                        </a:rPr>
                        <a:t>131</a:t>
                      </a:r>
                      <a:endParaRPr lang="pt-BR" sz="1500" b="1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7445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kern="0">
                          <a:solidFill>
                            <a:sysClr val="windowText" lastClr="000000"/>
                          </a:solidFill>
                          <a:effectLst/>
                        </a:rPr>
                        <a:t>Nível III</a:t>
                      </a:r>
                      <a:endParaRPr lang="pt-BR" sz="150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b="1" kern="100">
                          <a:solidFill>
                            <a:sysClr val="windowText" lastClr="000000"/>
                          </a:solidFill>
                          <a:effectLst/>
                        </a:rPr>
                        <a:t>32</a:t>
                      </a:r>
                      <a:endParaRPr lang="pt-BR" sz="1500" b="1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93573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kern="0">
                          <a:solidFill>
                            <a:sysClr val="windowText" lastClr="000000"/>
                          </a:solidFill>
                          <a:effectLst/>
                        </a:rPr>
                        <a:t>Nível IV</a:t>
                      </a:r>
                      <a:endParaRPr lang="pt-BR" sz="150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b="1" kern="100">
                          <a:solidFill>
                            <a:sysClr val="windowText" lastClr="000000"/>
                          </a:solidFill>
                          <a:effectLst/>
                        </a:rPr>
                        <a:t>20</a:t>
                      </a:r>
                      <a:endParaRPr lang="pt-BR" sz="1500" b="1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9841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kern="0">
                          <a:solidFill>
                            <a:sysClr val="windowText" lastClr="000000"/>
                          </a:solidFill>
                          <a:effectLst/>
                        </a:rPr>
                        <a:t>Total =</a:t>
                      </a:r>
                      <a:endParaRPr lang="pt-BR" sz="150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500" b="1" kern="100">
                          <a:solidFill>
                            <a:sysClr val="windowText" lastClr="000000"/>
                          </a:solidFill>
                          <a:effectLst/>
                        </a:rPr>
                        <a:t>316</a:t>
                      </a:r>
                      <a:endParaRPr lang="pt-BR" sz="1500" b="1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844878"/>
                  </a:ext>
                </a:extLst>
              </a:tr>
            </a:tbl>
          </a:graphicData>
        </a:graphic>
      </p:graphicFrame>
      <p:graphicFrame>
        <p:nvGraphicFramePr>
          <p:cNvPr id="39" name="Tabela 38">
            <a:extLst>
              <a:ext uri="{FF2B5EF4-FFF2-40B4-BE49-F238E27FC236}">
                <a16:creationId xmlns:a16="http://schemas.microsoft.com/office/drawing/2014/main" id="{CF0F12ED-F0C0-C7B2-0DDF-8DE51D0A9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513944"/>
              </p:ext>
            </p:extLst>
          </p:nvPr>
        </p:nvGraphicFramePr>
        <p:xfrm>
          <a:off x="2533961" y="5279932"/>
          <a:ext cx="4000044" cy="913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3652">
                  <a:extLst>
                    <a:ext uri="{9D8B030D-6E8A-4147-A177-3AD203B41FA5}">
                      <a16:colId xmlns:a16="http://schemas.microsoft.com/office/drawing/2014/main" val="4066829105"/>
                    </a:ext>
                  </a:extLst>
                </a:gridCol>
                <a:gridCol w="606392">
                  <a:extLst>
                    <a:ext uri="{9D8B030D-6E8A-4147-A177-3AD203B41FA5}">
                      <a16:colId xmlns:a16="http://schemas.microsoft.com/office/drawing/2014/main" val="2709273432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0">
                          <a:solidFill>
                            <a:sysClr val="windowText" lastClr="000000"/>
                          </a:solidFill>
                          <a:effectLst/>
                        </a:rPr>
                        <a:t>Renovaram: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100">
                          <a:solidFill>
                            <a:sysClr val="windowText" lastClr="000000"/>
                          </a:solidFill>
                          <a:effectLst/>
                        </a:rPr>
                        <a:t>180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5806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0">
                          <a:solidFill>
                            <a:sysClr val="windowText" lastClr="000000"/>
                          </a:solidFill>
                          <a:effectLst/>
                        </a:rPr>
                        <a:t>Renovaram e mudaram de nível: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100">
                          <a:solidFill>
                            <a:sysClr val="windowText" lastClr="000000"/>
                          </a:solidFill>
                          <a:effectLst/>
                        </a:rPr>
                        <a:t>113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9791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0">
                          <a:solidFill>
                            <a:sysClr val="windowText" lastClr="000000"/>
                          </a:solidFill>
                          <a:effectLst/>
                        </a:rPr>
                        <a:t>Renovaram mais de uma vez: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100">
                          <a:solidFill>
                            <a:sysClr val="windowText" lastClr="000000"/>
                          </a:solidFill>
                          <a:effectLst/>
                        </a:rPr>
                        <a:t>36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811256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0">
                          <a:solidFill>
                            <a:sysClr val="windowText" lastClr="000000"/>
                          </a:solidFill>
                          <a:effectLst/>
                        </a:rPr>
                        <a:t>Aderiram e estão se preparando: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400" b="0" kern="100">
                          <a:solidFill>
                            <a:sysClr val="windowText" lastClr="000000"/>
                          </a:solidFill>
                          <a:effectLst/>
                        </a:rPr>
                        <a:t>395</a:t>
                      </a:r>
                      <a:endParaRPr lang="pt-BR" sz="1400" b="0" kern="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356031"/>
                  </a:ext>
                </a:extLst>
              </a:tr>
            </a:tbl>
          </a:graphicData>
        </a:graphic>
      </p:graphicFrame>
      <p:sp>
        <p:nvSpPr>
          <p:cNvPr id="40" name="CaixaDeTexto 39">
            <a:extLst>
              <a:ext uri="{FF2B5EF4-FFF2-40B4-BE49-F238E27FC236}">
                <a16:creationId xmlns:a16="http://schemas.microsoft.com/office/drawing/2014/main" id="{731662E2-A80C-1303-4897-26577E657BF6}"/>
              </a:ext>
            </a:extLst>
          </p:cNvPr>
          <p:cNvSpPr txBox="1"/>
          <p:nvPr/>
        </p:nvSpPr>
        <p:spPr>
          <a:xfrm>
            <a:off x="1760424" y="3573934"/>
            <a:ext cx="5118545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comissão MPS/Atricon/RPPS/Associações</a:t>
            </a:r>
          </a:p>
        </p:txBody>
      </p:sp>
      <p:sp>
        <p:nvSpPr>
          <p:cNvPr id="65" name="Oval 62">
            <a:extLst>
              <a:ext uri="{FF2B5EF4-FFF2-40B4-BE49-F238E27FC236}">
                <a16:creationId xmlns:a16="http://schemas.microsoft.com/office/drawing/2014/main" id="{F2E24D2C-AB86-1402-BA15-EA0471E00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EC881B17-0079-143C-90C4-3442E37586A7}"/>
              </a:ext>
            </a:extLst>
          </p:cNvPr>
          <p:cNvSpPr txBox="1"/>
          <p:nvPr/>
        </p:nvSpPr>
        <p:spPr>
          <a:xfrm>
            <a:off x="242722" y="165779"/>
            <a:ext cx="9334664" cy="984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2900" b="1" dirty="0" smtClean="0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 fim, na </a:t>
            </a:r>
            <a:r>
              <a:rPr lang="pt-BR" sz="2900" b="1" dirty="0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busca de uma gestão mais profissionalizada e </a:t>
            </a:r>
            <a:r>
              <a:rPr lang="pt-BR" sz="2900" b="1" dirty="0" smtClean="0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maior controles </a:t>
            </a:r>
            <a:r>
              <a:rPr lang="pt-BR" sz="2900" b="1" dirty="0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governança:  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1D1BA69-810A-14C0-A3F3-64D096D5B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525" y="1314205"/>
            <a:ext cx="1345651" cy="148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68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FA6AC-381B-2B2A-9DD0-C490D35A3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AEA5757D-2D63-8132-1976-6CCAAC8A31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19</a:t>
            </a:fld>
            <a:endParaRPr lang="pt-BR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4C6A89D6-B85F-0957-9B43-725DAE8C79D6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C4E68C9A-583D-15AB-DCC9-98AB20977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AFE19FB6-83D0-E89D-727A-42360BD4F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EE5BA2B7-9009-676A-243B-B67ACB679D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B5871D83-3D1F-993B-F376-D9D2F70CF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8FD3980C-AE04-33A4-2A60-DF56AF9BD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F64C5E09-6270-6EBD-F79A-B27F884A5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714A1ECA-F515-3F1F-B261-D64F45048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D866288F-8021-57B8-7E55-2C68E15E46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6" name="Imagem 5">
            <a:extLst>
              <a:ext uri="{FF2B5EF4-FFF2-40B4-BE49-F238E27FC236}">
                <a16:creationId xmlns:a16="http://schemas.microsoft.com/office/drawing/2014/main" id="{C6CBF9E8-F09F-0412-6A15-F340FF2E8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080" y="111125"/>
            <a:ext cx="9317255" cy="6528089"/>
          </a:xfrm>
          <a:prstGeom prst="rect">
            <a:avLst/>
          </a:prstGeom>
        </p:spPr>
      </p:pic>
      <p:sp>
        <p:nvSpPr>
          <p:cNvPr id="2" name="Seta: para a Esquerda 1">
            <a:extLst>
              <a:ext uri="{FF2B5EF4-FFF2-40B4-BE49-F238E27FC236}">
                <a16:creationId xmlns:a16="http://schemas.microsoft.com/office/drawing/2014/main" id="{4376A60C-05D6-63CA-7EA9-9E108F785CC2}"/>
              </a:ext>
            </a:extLst>
          </p:cNvPr>
          <p:cNvSpPr/>
          <p:nvPr/>
        </p:nvSpPr>
        <p:spPr>
          <a:xfrm>
            <a:off x="8864867" y="1655545"/>
            <a:ext cx="269508" cy="481263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eta: para a Esquerda 2">
            <a:extLst>
              <a:ext uri="{FF2B5EF4-FFF2-40B4-BE49-F238E27FC236}">
                <a16:creationId xmlns:a16="http://schemas.microsoft.com/office/drawing/2014/main" id="{8FAADCF0-62C7-B26C-4397-805AC6022E71}"/>
              </a:ext>
            </a:extLst>
          </p:cNvPr>
          <p:cNvSpPr/>
          <p:nvPr/>
        </p:nvSpPr>
        <p:spPr>
          <a:xfrm>
            <a:off x="8595359" y="2947737"/>
            <a:ext cx="269508" cy="481263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Seta: para a Esquerda 3">
            <a:extLst>
              <a:ext uri="{FF2B5EF4-FFF2-40B4-BE49-F238E27FC236}">
                <a16:creationId xmlns:a16="http://schemas.microsoft.com/office/drawing/2014/main" id="{65F8C234-5021-353D-63F3-DDABBF226459}"/>
              </a:ext>
            </a:extLst>
          </p:cNvPr>
          <p:cNvSpPr/>
          <p:nvPr/>
        </p:nvSpPr>
        <p:spPr>
          <a:xfrm>
            <a:off x="8710862" y="4144850"/>
            <a:ext cx="269508" cy="481263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E517837-1FB9-E532-B837-09B05547A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8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B1106-14A3-6BAB-5E5F-CFAAAAEA1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CEF0F9B-0714-ABC0-CBF7-DBBE87428B0F}"/>
              </a:ext>
            </a:extLst>
          </p:cNvPr>
          <p:cNvSpPr txBox="1"/>
          <p:nvPr/>
        </p:nvSpPr>
        <p:spPr>
          <a:xfrm>
            <a:off x="2900814" y="199066"/>
            <a:ext cx="6479313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000" b="1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Responsáveis pelo cumprimento da Resolução</a:t>
            </a:r>
            <a:endParaRPr lang="pt-BR" sz="3000" b="1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Oval 62">
            <a:extLst>
              <a:ext uri="{FF2B5EF4-FFF2-40B4-BE49-F238E27FC236}">
                <a16:creationId xmlns:a16="http://schemas.microsoft.com/office/drawing/2014/main" id="{27782C1A-8D18-A304-E12F-DC1A667C0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Oval 62">
            <a:extLst>
              <a:ext uri="{FF2B5EF4-FFF2-40B4-BE49-F238E27FC236}">
                <a16:creationId xmlns:a16="http://schemas.microsoft.com/office/drawing/2014/main" id="{7CDAE0FD-1806-38F9-FB2A-66648EEE9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81B7158D-FCF3-C2A9-3E56-4015560A9997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FC3FB0D3-D190-A6B3-BF21-62474B01213F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33E36388-95F0-F5D2-0A61-817495E7ACE3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228A4AD0-40E3-E771-A72C-0EC1E75842EA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2FD3A37A-6719-82DD-CF37-C5A2E1E32E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879420" y="7623899"/>
            <a:ext cx="2743200" cy="365125"/>
          </a:xfrm>
        </p:spPr>
        <p:txBody>
          <a:bodyPr/>
          <a:lstStyle/>
          <a:p>
            <a:pPr>
              <a:spcBef>
                <a:spcPts val="600"/>
              </a:spcBef>
            </a:pPr>
            <a:fld id="{C4FBE756-DC86-42D7-8124-774A618123FD}" type="slidenum">
              <a:rPr lang="pt-BR" smtClean="0"/>
              <a:pPr>
                <a:spcBef>
                  <a:spcPts val="600"/>
                </a:spcBef>
              </a:pPr>
              <a:t>2</a:t>
            </a:fld>
            <a:endParaRPr lang="pt-BR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C7FA4E34-03C4-1CE0-63B3-2CC1D7545784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408C3B88-FB49-D031-1ECA-8484A6F2C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1C72080F-173B-AE10-1D0E-4BC59F7DA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6920E341-65EC-AC1C-68B6-0BAA6F957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D391CF67-480C-F2F8-3D10-318CA528A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14FF235B-C97D-5CFF-14E4-09F7FA1B2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763DD559-2B81-A167-3779-D75B3BA760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56E31422-430C-6EEE-3091-BACC31BCE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15C5D291-17F6-0CF6-148A-C8B7A27DB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</p:grpSp>
      <p:sp>
        <p:nvSpPr>
          <p:cNvPr id="61" name="Retângulo: Único Canto Recortado 60">
            <a:extLst>
              <a:ext uri="{FF2B5EF4-FFF2-40B4-BE49-F238E27FC236}">
                <a16:creationId xmlns:a16="http://schemas.microsoft.com/office/drawing/2014/main" id="{E20DBC46-BB85-598F-697C-B329CE7F2B4D}"/>
              </a:ext>
            </a:extLst>
          </p:cNvPr>
          <p:cNvSpPr/>
          <p:nvPr/>
        </p:nvSpPr>
        <p:spPr>
          <a:xfrm>
            <a:off x="42920" y="1275173"/>
            <a:ext cx="3733165" cy="763440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>
                <a:solidFill>
                  <a:schemeClr val="tx1"/>
                </a:solidFill>
              </a:rPr>
              <a:t>Membros da diretoria e dos conselhos</a:t>
            </a:r>
          </a:p>
        </p:txBody>
      </p:sp>
      <p:sp>
        <p:nvSpPr>
          <p:cNvPr id="62" name="Retângulo: Único Canto Recortado 61">
            <a:extLst>
              <a:ext uri="{FF2B5EF4-FFF2-40B4-BE49-F238E27FC236}">
                <a16:creationId xmlns:a16="http://schemas.microsoft.com/office/drawing/2014/main" id="{3DC8E284-212F-267C-053E-F803E9DBD458}"/>
              </a:ext>
            </a:extLst>
          </p:cNvPr>
          <p:cNvSpPr/>
          <p:nvPr/>
        </p:nvSpPr>
        <p:spPr>
          <a:xfrm>
            <a:off x="155657" y="2213603"/>
            <a:ext cx="3702613" cy="1003022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>
                <a:solidFill>
                  <a:schemeClr val="tx1"/>
                </a:solidFill>
              </a:rPr>
              <a:t>O responsável pela gestão das aplicações e pela prestação de informações</a:t>
            </a:r>
          </a:p>
        </p:txBody>
      </p:sp>
      <p:sp>
        <p:nvSpPr>
          <p:cNvPr id="14" name="Retângulo: Único Canto Recortado 13">
            <a:extLst>
              <a:ext uri="{FF2B5EF4-FFF2-40B4-BE49-F238E27FC236}">
                <a16:creationId xmlns:a16="http://schemas.microsoft.com/office/drawing/2014/main" id="{2195F0B5-C847-469B-1E7D-271439F4F13F}"/>
              </a:ext>
            </a:extLst>
          </p:cNvPr>
          <p:cNvSpPr/>
          <p:nvPr/>
        </p:nvSpPr>
        <p:spPr>
          <a:xfrm>
            <a:off x="314715" y="4283473"/>
            <a:ext cx="3733165" cy="738507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>
                <a:solidFill>
                  <a:schemeClr val="tx1"/>
                </a:solidFill>
              </a:rPr>
              <a:t>Os membros do comitê de investimentos</a:t>
            </a:r>
          </a:p>
        </p:txBody>
      </p:sp>
      <p:sp>
        <p:nvSpPr>
          <p:cNvPr id="65" name="Retângulo: Único Canto Recortado 64">
            <a:extLst>
              <a:ext uri="{FF2B5EF4-FFF2-40B4-BE49-F238E27FC236}">
                <a16:creationId xmlns:a16="http://schemas.microsoft.com/office/drawing/2014/main" id="{8EB61005-4BE9-2E91-1491-DC1E6B2618E3}"/>
              </a:ext>
            </a:extLst>
          </p:cNvPr>
          <p:cNvSpPr/>
          <p:nvPr/>
        </p:nvSpPr>
        <p:spPr>
          <a:xfrm>
            <a:off x="400989" y="5159688"/>
            <a:ext cx="3733165" cy="738507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>
                <a:solidFill>
                  <a:schemeClr val="tx1"/>
                </a:solidFill>
              </a:rPr>
              <a:t>Os consultores e outros profissionais</a:t>
            </a:r>
          </a:p>
        </p:txBody>
      </p:sp>
      <p:sp>
        <p:nvSpPr>
          <p:cNvPr id="15" name="Retângulo: Cantos Diagonais Recortados 14">
            <a:extLst>
              <a:ext uri="{FF2B5EF4-FFF2-40B4-BE49-F238E27FC236}">
                <a16:creationId xmlns:a16="http://schemas.microsoft.com/office/drawing/2014/main" id="{9F69A1B7-3C52-CBB0-DA3C-572A868A4394}"/>
              </a:ext>
            </a:extLst>
          </p:cNvPr>
          <p:cNvSpPr/>
          <p:nvPr/>
        </p:nvSpPr>
        <p:spPr>
          <a:xfrm>
            <a:off x="4364381" y="1450974"/>
            <a:ext cx="2245022" cy="4630801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>
                <a:solidFill>
                  <a:schemeClr val="tx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os agentes do mercado financeiro que participem da distribuição, intermediação, gestão e administração dos recursos e os outros prestadores de serviços contratados.</a:t>
            </a:r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19" name="Sinal de Adição 18">
            <a:extLst>
              <a:ext uri="{FF2B5EF4-FFF2-40B4-BE49-F238E27FC236}">
                <a16:creationId xmlns:a16="http://schemas.microsoft.com/office/drawing/2014/main" id="{8EAE4291-FE7E-5BDE-6785-77DEEA757E13}"/>
              </a:ext>
            </a:extLst>
          </p:cNvPr>
          <p:cNvSpPr/>
          <p:nvPr/>
        </p:nvSpPr>
        <p:spPr>
          <a:xfrm>
            <a:off x="3746841" y="3033901"/>
            <a:ext cx="602079" cy="493143"/>
          </a:xfrm>
          <a:prstGeom prst="mathPlus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21" name="Retângulo: Único Canto Recortado 20">
            <a:extLst>
              <a:ext uri="{FF2B5EF4-FFF2-40B4-BE49-F238E27FC236}">
                <a16:creationId xmlns:a16="http://schemas.microsoft.com/office/drawing/2014/main" id="{24B62863-8AF6-F9F2-F47A-614C09AD34F0}"/>
              </a:ext>
            </a:extLst>
          </p:cNvPr>
          <p:cNvSpPr/>
          <p:nvPr/>
        </p:nvSpPr>
        <p:spPr>
          <a:xfrm>
            <a:off x="7198864" y="1218695"/>
            <a:ext cx="3733165" cy="1580100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O RPPS deverá definir formal e claramente a </a:t>
            </a:r>
            <a:r>
              <a:rPr lang="pt-BR" b="1">
                <a:solidFill>
                  <a:srgbClr val="183EFF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separação de responsabilidades</a:t>
            </a:r>
            <a:r>
              <a:rPr lang="pt-BR" b="1">
                <a:solidFill>
                  <a:schemeClr val="tx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 dos  participantes do processo de:</a:t>
            </a:r>
          </a:p>
        </p:txBody>
      </p:sp>
      <p:sp>
        <p:nvSpPr>
          <p:cNvPr id="22" name="Retângulo: Único Canto Recortado 21">
            <a:extLst>
              <a:ext uri="{FF2B5EF4-FFF2-40B4-BE49-F238E27FC236}">
                <a16:creationId xmlns:a16="http://schemas.microsoft.com/office/drawing/2014/main" id="{09649182-0109-F89C-8B5C-59EFA5D47F81}"/>
              </a:ext>
            </a:extLst>
          </p:cNvPr>
          <p:cNvSpPr/>
          <p:nvPr/>
        </p:nvSpPr>
        <p:spPr>
          <a:xfrm>
            <a:off x="7288038" y="2774557"/>
            <a:ext cx="2536103" cy="341294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análise</a:t>
            </a:r>
          </a:p>
        </p:txBody>
      </p:sp>
      <p:sp>
        <p:nvSpPr>
          <p:cNvPr id="23" name="Retângulo: Único Canto Recortado 22">
            <a:extLst>
              <a:ext uri="{FF2B5EF4-FFF2-40B4-BE49-F238E27FC236}">
                <a16:creationId xmlns:a16="http://schemas.microsoft.com/office/drawing/2014/main" id="{FB2C9FF7-6AFD-730E-BC36-6326586A1513}"/>
              </a:ext>
            </a:extLst>
          </p:cNvPr>
          <p:cNvSpPr/>
          <p:nvPr/>
        </p:nvSpPr>
        <p:spPr>
          <a:xfrm>
            <a:off x="267086" y="3389903"/>
            <a:ext cx="3733165" cy="738507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>
                <a:solidFill>
                  <a:schemeClr val="tx1"/>
                </a:solidFill>
              </a:rPr>
              <a:t>Os procuradores com poderes de gestão</a:t>
            </a:r>
          </a:p>
        </p:txBody>
      </p:sp>
      <p:sp>
        <p:nvSpPr>
          <p:cNvPr id="25" name="Igual a 24">
            <a:extLst>
              <a:ext uri="{FF2B5EF4-FFF2-40B4-BE49-F238E27FC236}">
                <a16:creationId xmlns:a16="http://schemas.microsoft.com/office/drawing/2014/main" id="{2CA7EB76-359C-88D9-7CF0-F0DDEE8FEABC}"/>
              </a:ext>
            </a:extLst>
          </p:cNvPr>
          <p:cNvSpPr/>
          <p:nvPr/>
        </p:nvSpPr>
        <p:spPr>
          <a:xfrm>
            <a:off x="6689949" y="3027075"/>
            <a:ext cx="547362" cy="457255"/>
          </a:xfrm>
          <a:prstGeom prst="mathEqual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26" name="Retângulo: Único Canto Recortado 25">
            <a:extLst>
              <a:ext uri="{FF2B5EF4-FFF2-40B4-BE49-F238E27FC236}">
                <a16:creationId xmlns:a16="http://schemas.microsoft.com/office/drawing/2014/main" id="{57536E48-80BF-674B-1DB9-F67649DBBFD6}"/>
              </a:ext>
            </a:extLst>
          </p:cNvPr>
          <p:cNvSpPr/>
          <p:nvPr/>
        </p:nvSpPr>
        <p:spPr>
          <a:xfrm>
            <a:off x="7332727" y="3188611"/>
            <a:ext cx="2612029" cy="341294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avaliação</a:t>
            </a:r>
          </a:p>
        </p:txBody>
      </p:sp>
      <p:sp>
        <p:nvSpPr>
          <p:cNvPr id="29" name="Retângulo: Único Canto Recortado 28">
            <a:extLst>
              <a:ext uri="{FF2B5EF4-FFF2-40B4-BE49-F238E27FC236}">
                <a16:creationId xmlns:a16="http://schemas.microsoft.com/office/drawing/2014/main" id="{E9A383BE-F546-E9B5-BA38-C5FB86B5F4E9}"/>
              </a:ext>
            </a:extLst>
          </p:cNvPr>
          <p:cNvSpPr/>
          <p:nvPr/>
        </p:nvSpPr>
        <p:spPr>
          <a:xfrm>
            <a:off x="7332727" y="3606200"/>
            <a:ext cx="2612029" cy="341294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gerenciamento</a:t>
            </a:r>
          </a:p>
        </p:txBody>
      </p:sp>
      <p:sp>
        <p:nvSpPr>
          <p:cNvPr id="30" name="Retângulo: Único Canto Recortado 29">
            <a:extLst>
              <a:ext uri="{FF2B5EF4-FFF2-40B4-BE49-F238E27FC236}">
                <a16:creationId xmlns:a16="http://schemas.microsoft.com/office/drawing/2014/main" id="{04A12B92-2212-492C-8A79-B4B5D4233072}"/>
              </a:ext>
            </a:extLst>
          </p:cNvPr>
          <p:cNvSpPr/>
          <p:nvPr/>
        </p:nvSpPr>
        <p:spPr>
          <a:xfrm>
            <a:off x="7332727" y="4023789"/>
            <a:ext cx="2612029" cy="341294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assessoramento</a:t>
            </a:r>
          </a:p>
        </p:txBody>
      </p:sp>
      <p:sp>
        <p:nvSpPr>
          <p:cNvPr id="31" name="Retângulo: Único Canto Recortado 30">
            <a:extLst>
              <a:ext uri="{FF2B5EF4-FFF2-40B4-BE49-F238E27FC236}">
                <a16:creationId xmlns:a16="http://schemas.microsoft.com/office/drawing/2014/main" id="{33CE8C86-621B-B281-0C71-34F747E13FC1}"/>
              </a:ext>
            </a:extLst>
          </p:cNvPr>
          <p:cNvSpPr/>
          <p:nvPr/>
        </p:nvSpPr>
        <p:spPr>
          <a:xfrm>
            <a:off x="7332618" y="4441378"/>
            <a:ext cx="2693583" cy="341294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decisão</a:t>
            </a:r>
          </a:p>
        </p:txBody>
      </p:sp>
      <p:sp>
        <p:nvSpPr>
          <p:cNvPr id="32" name="Retângulo: Único Canto Recortado 31">
            <a:extLst>
              <a:ext uri="{FF2B5EF4-FFF2-40B4-BE49-F238E27FC236}">
                <a16:creationId xmlns:a16="http://schemas.microsoft.com/office/drawing/2014/main" id="{92F6BE2C-EF13-D99E-7D87-947A74D5491B}"/>
              </a:ext>
            </a:extLst>
          </p:cNvPr>
          <p:cNvSpPr/>
          <p:nvPr/>
        </p:nvSpPr>
        <p:spPr>
          <a:xfrm>
            <a:off x="9206373" y="3602665"/>
            <a:ext cx="2693584" cy="780935"/>
          </a:xfrm>
          <a:prstGeom prst="snip1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40000"/>
                <a:lumOff val="6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de investimento</a:t>
            </a:r>
          </a:p>
        </p:txBody>
      </p:sp>
      <p:sp>
        <p:nvSpPr>
          <p:cNvPr id="33" name="Retângulo: Único Canto Recortado 32">
            <a:extLst>
              <a:ext uri="{FF2B5EF4-FFF2-40B4-BE49-F238E27FC236}">
                <a16:creationId xmlns:a16="http://schemas.microsoft.com/office/drawing/2014/main" id="{18F667AA-A6E1-C26F-619E-8CE5844FE5CD}"/>
              </a:ext>
            </a:extLst>
          </p:cNvPr>
          <p:cNvSpPr/>
          <p:nvPr/>
        </p:nvSpPr>
        <p:spPr>
          <a:xfrm>
            <a:off x="7389653" y="5079328"/>
            <a:ext cx="4548347" cy="449613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chemeClr val="tx1"/>
                </a:solidFill>
              </a:rPr>
              <a:t>+ inclusive as alçadas de decisão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41E6FDF-9777-4494-1AD9-F393D4687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65862" y="679083"/>
            <a:ext cx="3029550" cy="299832"/>
          </a:xfrm>
          <a:prstGeom prst="rect">
            <a:avLst/>
          </a:prstGeom>
        </p:spPr>
      </p:pic>
      <p:sp>
        <p:nvSpPr>
          <p:cNvPr id="4" name="Sinal de Adição 3">
            <a:extLst>
              <a:ext uri="{FF2B5EF4-FFF2-40B4-BE49-F238E27FC236}">
                <a16:creationId xmlns:a16="http://schemas.microsoft.com/office/drawing/2014/main" id="{E1025E07-004E-DED2-A287-2E1B7777F599}"/>
              </a:ext>
            </a:extLst>
          </p:cNvPr>
          <p:cNvSpPr/>
          <p:nvPr/>
        </p:nvSpPr>
        <p:spPr>
          <a:xfrm>
            <a:off x="7235591" y="4840450"/>
            <a:ext cx="602079" cy="493143"/>
          </a:xfrm>
          <a:prstGeom prst="mathPlus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isometricOffAxis2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61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6839D-99AA-DBA5-2BDB-12C5EB6D5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2">
            <a:extLst>
              <a:ext uri="{FF2B5EF4-FFF2-40B4-BE49-F238E27FC236}">
                <a16:creationId xmlns:a16="http://schemas.microsoft.com/office/drawing/2014/main" id="{4BC46BF1-B6C5-4775-3D7D-F649118BA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8E62CD33-8992-8B42-6D09-D78FD883D024}"/>
              </a:ext>
            </a:extLst>
          </p:cNvPr>
          <p:cNvGrpSpPr/>
          <p:nvPr/>
        </p:nvGrpSpPr>
        <p:grpSpPr>
          <a:xfrm rot="10800000">
            <a:off x="3163001" y="6013927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A86FDDD6-3B08-C0AE-AA69-286EC99C186D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0D18FD4B-0E62-B60B-8B53-7B15327D13EF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82812EAE-F6F3-1DF5-9FDE-DE40DC950821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36FC3E8A-B81D-562D-FB91-E2764B667A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20</a:t>
            </a:fld>
            <a:endParaRPr lang="pt-BR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7945CCC6-AF27-DD72-9842-E83561A0991C}"/>
              </a:ext>
            </a:extLst>
          </p:cNvPr>
          <p:cNvSpPr txBox="1"/>
          <p:nvPr/>
        </p:nvSpPr>
        <p:spPr>
          <a:xfrm>
            <a:off x="730967" y="268069"/>
            <a:ext cx="62311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Exemplos do que “exige” o</a:t>
            </a: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2C4D06F3-32B5-1316-9FA8-8F966854252D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73C09C1E-3371-769E-ACA0-8E68A9D57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33BCA080-1E54-BFD9-7035-6EFE80C8F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AF0E6A57-F9E5-99BD-1740-965F41FCA4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8D7F00A2-7E14-1F99-0DC9-57C7A4A9E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F99201B0-724A-26CF-7E0F-ACB6C186C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691DE0DD-CE69-C758-8E4B-0E3AAEDE7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AA2FD3A2-98C2-6D4B-F2DC-06D3464EB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164B7451-30F8-A5BB-3EAD-A53B451137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A0C18C40-CAEC-22C5-65E2-E1ACEBA97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953" y="247598"/>
            <a:ext cx="2410161" cy="752580"/>
          </a:xfrm>
          <a:prstGeom prst="rect">
            <a:avLst/>
          </a:prstGeom>
        </p:spPr>
      </p:pic>
      <p:sp>
        <p:nvSpPr>
          <p:cNvPr id="14" name="Shape 15">
            <a:extLst>
              <a:ext uri="{FF2B5EF4-FFF2-40B4-BE49-F238E27FC236}">
                <a16:creationId xmlns:a16="http://schemas.microsoft.com/office/drawing/2014/main" id="{F2D9E669-C584-CE04-9634-806F113095CB}"/>
              </a:ext>
            </a:extLst>
          </p:cNvPr>
          <p:cNvSpPr/>
          <p:nvPr/>
        </p:nvSpPr>
        <p:spPr>
          <a:xfrm>
            <a:off x="7947184" y="1036835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5" name="Espaço Reservado para Número de Slide 73">
            <a:extLst>
              <a:ext uri="{FF2B5EF4-FFF2-40B4-BE49-F238E27FC236}">
                <a16:creationId xmlns:a16="http://schemas.microsoft.com/office/drawing/2014/main" id="{D65A7856-C2D5-F8CA-5653-24F436EEA7AD}"/>
              </a:ext>
            </a:extLst>
          </p:cNvPr>
          <p:cNvSpPr txBox="1">
            <a:spLocks/>
          </p:cNvSpPr>
          <p:nvPr/>
        </p:nvSpPr>
        <p:spPr>
          <a:xfrm>
            <a:off x="11080523" y="644881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mtClean="0"/>
              <a:pPr/>
              <a:t>20</a:t>
            </a:fld>
            <a:endParaRPr lang="pt-BR"/>
          </a:p>
        </p:txBody>
      </p:sp>
      <p:sp>
        <p:nvSpPr>
          <p:cNvPr id="16" name="Espaço Reservado para Número de Slide 73">
            <a:extLst>
              <a:ext uri="{FF2B5EF4-FFF2-40B4-BE49-F238E27FC236}">
                <a16:creationId xmlns:a16="http://schemas.microsoft.com/office/drawing/2014/main" id="{1704274F-CF0D-ED50-7109-6D00B5392E14}"/>
              </a:ext>
            </a:extLst>
          </p:cNvPr>
          <p:cNvSpPr txBox="1">
            <a:spLocks/>
          </p:cNvSpPr>
          <p:nvPr/>
        </p:nvSpPr>
        <p:spPr>
          <a:xfrm>
            <a:off x="8551337" y="472779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z="2000" smtClean="0"/>
              <a:pPr/>
              <a:t>20</a:t>
            </a:fld>
            <a:endParaRPr lang="pt-BR" sz="2000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EE1D8EB0-3D32-2778-E31E-07B6D0CE5B21}"/>
              </a:ext>
            </a:extLst>
          </p:cNvPr>
          <p:cNvSpPr/>
          <p:nvPr/>
        </p:nvSpPr>
        <p:spPr>
          <a:xfrm>
            <a:off x="-28260" y="1036835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48AB27CF-8BB0-3C79-E07A-BD3D95215EBA}"/>
              </a:ext>
            </a:extLst>
          </p:cNvPr>
          <p:cNvSpPr/>
          <p:nvPr/>
        </p:nvSpPr>
        <p:spPr>
          <a:xfrm>
            <a:off x="118375" y="751002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266D2ABB-7018-2FE5-2F2D-0B479AEF6846}"/>
              </a:ext>
            </a:extLst>
          </p:cNvPr>
          <p:cNvSpPr/>
          <p:nvPr/>
        </p:nvSpPr>
        <p:spPr>
          <a:xfrm>
            <a:off x="2025867" y="86170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D8E679C1-C1B9-578E-175E-90E14B270865}"/>
              </a:ext>
            </a:extLst>
          </p:cNvPr>
          <p:cNvSpPr/>
          <p:nvPr/>
        </p:nvSpPr>
        <p:spPr>
          <a:xfrm>
            <a:off x="719985" y="1163792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Mapeamento e Manualização:</a:t>
            </a:r>
            <a:endParaRPr lang="pt-BR" sz="2000" b="1" noProof="0" dirty="0"/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2D819A93-4298-0E46-2FCC-C29486003CC3}"/>
              </a:ext>
            </a:extLst>
          </p:cNvPr>
          <p:cNvSpPr/>
          <p:nvPr/>
        </p:nvSpPr>
        <p:spPr>
          <a:xfrm>
            <a:off x="275117" y="1614482"/>
            <a:ext cx="4758497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1: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Benefícios e Arrecadação.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+ Investimentos e Comprev.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+ Atendimento e área financeira.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+ 2 processos entre administrativa, Atuária, jurídica e TI.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24" name="Shape 9">
            <a:extLst>
              <a:ext uri="{FF2B5EF4-FFF2-40B4-BE49-F238E27FC236}">
                <a16:creationId xmlns:a16="http://schemas.microsoft.com/office/drawing/2014/main" id="{F8CB1672-6E98-453B-C691-7F6A5E55EA16}"/>
              </a:ext>
            </a:extLst>
          </p:cNvPr>
          <p:cNvSpPr/>
          <p:nvPr/>
        </p:nvSpPr>
        <p:spPr>
          <a:xfrm>
            <a:off x="4045940" y="1036835"/>
            <a:ext cx="4244935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5" name="Shape 10">
            <a:extLst>
              <a:ext uri="{FF2B5EF4-FFF2-40B4-BE49-F238E27FC236}">
                <a16:creationId xmlns:a16="http://schemas.microsoft.com/office/drawing/2014/main" id="{40AE15EA-3D7F-ED29-85F1-FCD165860713}"/>
              </a:ext>
            </a:extLst>
          </p:cNvPr>
          <p:cNvSpPr/>
          <p:nvPr/>
        </p:nvSpPr>
        <p:spPr>
          <a:xfrm>
            <a:off x="4798790" y="79454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8912F6DF-D1D0-F772-080C-11A3E2C69390}"/>
              </a:ext>
            </a:extLst>
          </p:cNvPr>
          <p:cNvSpPr/>
          <p:nvPr/>
        </p:nvSpPr>
        <p:spPr>
          <a:xfrm>
            <a:off x="6553751" y="860060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6CBFACD1-1003-3F39-9950-3001A0B3137F}"/>
              </a:ext>
            </a:extLst>
          </p:cNvPr>
          <p:cNvSpPr/>
          <p:nvPr/>
        </p:nvSpPr>
        <p:spPr>
          <a:xfrm>
            <a:off x="5427432" y="1129652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Controle Interno: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29" name="Shape 14">
            <a:extLst>
              <a:ext uri="{FF2B5EF4-FFF2-40B4-BE49-F238E27FC236}">
                <a16:creationId xmlns:a16="http://schemas.microsoft.com/office/drawing/2014/main" id="{5028E2A4-435C-A3FA-8DB3-C35BBC6345A2}"/>
              </a:ext>
            </a:extLst>
          </p:cNvPr>
          <p:cNvSpPr/>
          <p:nvPr/>
        </p:nvSpPr>
        <p:spPr>
          <a:xfrm>
            <a:off x="8177901" y="2128827"/>
            <a:ext cx="3248540" cy="2324695"/>
          </a:xfrm>
          <a:prstGeom prst="roundRect">
            <a:avLst>
              <a:gd name="adj" fmla="val 4720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33" name="Shape 20">
            <a:extLst>
              <a:ext uri="{FF2B5EF4-FFF2-40B4-BE49-F238E27FC236}">
                <a16:creationId xmlns:a16="http://schemas.microsoft.com/office/drawing/2014/main" id="{54121842-D48B-FBB6-6AF3-A30275F3CC5F}"/>
              </a:ext>
            </a:extLst>
          </p:cNvPr>
          <p:cNvSpPr/>
          <p:nvPr/>
        </p:nvSpPr>
        <p:spPr>
          <a:xfrm>
            <a:off x="1711247" y="3650654"/>
            <a:ext cx="3846623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noProof="0" dirty="0"/>
          </a:p>
        </p:txBody>
      </p:sp>
      <p:sp>
        <p:nvSpPr>
          <p:cNvPr id="34" name="Shape 21">
            <a:extLst>
              <a:ext uri="{FF2B5EF4-FFF2-40B4-BE49-F238E27FC236}">
                <a16:creationId xmlns:a16="http://schemas.microsoft.com/office/drawing/2014/main" id="{98098E73-D870-B89C-B565-7030A4BA837D}"/>
              </a:ext>
            </a:extLst>
          </p:cNvPr>
          <p:cNvSpPr/>
          <p:nvPr/>
        </p:nvSpPr>
        <p:spPr>
          <a:xfrm>
            <a:off x="-39086" y="3455695"/>
            <a:ext cx="6461998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35" name="Shape 22">
            <a:extLst>
              <a:ext uri="{FF2B5EF4-FFF2-40B4-BE49-F238E27FC236}">
                <a16:creationId xmlns:a16="http://schemas.microsoft.com/office/drawing/2014/main" id="{1F37B20E-043A-A90E-0BF6-B9CBF18B93EF}"/>
              </a:ext>
            </a:extLst>
          </p:cNvPr>
          <p:cNvSpPr/>
          <p:nvPr/>
        </p:nvSpPr>
        <p:spPr>
          <a:xfrm>
            <a:off x="69554" y="3256110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36" name="Text 23">
            <a:extLst>
              <a:ext uri="{FF2B5EF4-FFF2-40B4-BE49-F238E27FC236}">
                <a16:creationId xmlns:a16="http://schemas.microsoft.com/office/drawing/2014/main" id="{FBADCCD8-37AA-0AC0-2403-C6C84DC5A844}"/>
              </a:ext>
            </a:extLst>
          </p:cNvPr>
          <p:cNvSpPr/>
          <p:nvPr/>
        </p:nvSpPr>
        <p:spPr>
          <a:xfrm>
            <a:off x="2915437" y="3329784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37" name="Text 24">
            <a:extLst>
              <a:ext uri="{FF2B5EF4-FFF2-40B4-BE49-F238E27FC236}">
                <a16:creationId xmlns:a16="http://schemas.microsoft.com/office/drawing/2014/main" id="{0B5FD40F-26EB-2FE8-B5DA-9F471D09BE06}"/>
              </a:ext>
            </a:extLst>
          </p:cNvPr>
          <p:cNvSpPr/>
          <p:nvPr/>
        </p:nvSpPr>
        <p:spPr>
          <a:xfrm>
            <a:off x="670905" y="3569153"/>
            <a:ext cx="311157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Conselho Fiscal e Conselho Administrativo: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39" name="Shape 26">
            <a:extLst>
              <a:ext uri="{FF2B5EF4-FFF2-40B4-BE49-F238E27FC236}">
                <a16:creationId xmlns:a16="http://schemas.microsoft.com/office/drawing/2014/main" id="{880920DC-07C2-05EA-933A-5C4BADA2AE89}"/>
              </a:ext>
            </a:extLst>
          </p:cNvPr>
          <p:cNvSpPr/>
          <p:nvPr/>
        </p:nvSpPr>
        <p:spPr>
          <a:xfrm>
            <a:off x="6612461" y="3478555"/>
            <a:ext cx="5224422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40" name="Shape 27">
            <a:extLst>
              <a:ext uri="{FF2B5EF4-FFF2-40B4-BE49-F238E27FC236}">
                <a16:creationId xmlns:a16="http://schemas.microsoft.com/office/drawing/2014/main" id="{6E003BBC-0268-2432-C28F-BE4585A39FD9}"/>
              </a:ext>
            </a:extLst>
          </p:cNvPr>
          <p:cNvSpPr/>
          <p:nvPr/>
        </p:nvSpPr>
        <p:spPr>
          <a:xfrm>
            <a:off x="6190510" y="3461563"/>
            <a:ext cx="5908061" cy="91439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41" name="Shape 28">
            <a:extLst>
              <a:ext uri="{FF2B5EF4-FFF2-40B4-BE49-F238E27FC236}">
                <a16:creationId xmlns:a16="http://schemas.microsoft.com/office/drawing/2014/main" id="{82FCE9EF-4C53-E4FD-9314-0973AE31ECC3}"/>
              </a:ext>
            </a:extLst>
          </p:cNvPr>
          <p:cNvSpPr/>
          <p:nvPr/>
        </p:nvSpPr>
        <p:spPr>
          <a:xfrm>
            <a:off x="5962909" y="3262813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42" name="Text 29">
            <a:extLst>
              <a:ext uri="{FF2B5EF4-FFF2-40B4-BE49-F238E27FC236}">
                <a16:creationId xmlns:a16="http://schemas.microsoft.com/office/drawing/2014/main" id="{4F06339B-0F29-FE7E-F9CF-1BCA31007B6A}"/>
              </a:ext>
            </a:extLst>
          </p:cNvPr>
          <p:cNvSpPr/>
          <p:nvPr/>
        </p:nvSpPr>
        <p:spPr>
          <a:xfrm>
            <a:off x="8734988" y="3323298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43" name="Text 30">
            <a:extLst>
              <a:ext uri="{FF2B5EF4-FFF2-40B4-BE49-F238E27FC236}">
                <a16:creationId xmlns:a16="http://schemas.microsoft.com/office/drawing/2014/main" id="{756F3E1A-392D-F051-E7F9-86EB4BDF23A6}"/>
              </a:ext>
            </a:extLst>
          </p:cNvPr>
          <p:cNvSpPr/>
          <p:nvPr/>
        </p:nvSpPr>
        <p:spPr>
          <a:xfrm>
            <a:off x="6635526" y="3557829"/>
            <a:ext cx="300287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Quadro do órgão/entidade gestora: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46" name="Text 7">
            <a:extLst>
              <a:ext uri="{FF2B5EF4-FFF2-40B4-BE49-F238E27FC236}">
                <a16:creationId xmlns:a16="http://schemas.microsoft.com/office/drawing/2014/main" id="{44B16F12-29AA-9743-8BB0-F3158C175D21}"/>
              </a:ext>
            </a:extLst>
          </p:cNvPr>
          <p:cNvSpPr/>
          <p:nvPr/>
        </p:nvSpPr>
        <p:spPr>
          <a:xfrm>
            <a:off x="5393874" y="1411106"/>
            <a:ext cx="6510789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1: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1 servidor do RPPS capacitado em controle.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2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2 servidores do RPPS capacitados em controle.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área de controle no RPPS ou dispor de 1 servidor p/ atuar c/ RPPS e 3 servidores capacitados.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área de controle no RPPS ou dispor de 2 servidores p/ atuar c/ RPPS.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041115E0-38EC-C89F-8263-FBD8C6705F6C}"/>
              </a:ext>
            </a:extLst>
          </p:cNvPr>
          <p:cNvSpPr/>
          <p:nvPr/>
        </p:nvSpPr>
        <p:spPr>
          <a:xfrm>
            <a:off x="258287" y="3963737"/>
            <a:ext cx="6273265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mín. 1 repres. dos segurados e nenhum membro ter antecedentes criminais/ inelegíveis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</a:p>
          <a:p>
            <a:pPr>
              <a:lnSpc>
                <a:spcPts val="2350"/>
              </a:lnSpc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</a:t>
            </a:r>
            <a:r>
              <a:rPr lang="pt-BR" sz="2000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composição paritária, maioria com formação superior. Plano de trabalho anual. Relatório de controle interno. Um dos conselhos ter como presidenteum segurado do RPPS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todos os membros com formação superior.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48" name="Text 7">
            <a:extLst>
              <a:ext uri="{FF2B5EF4-FFF2-40B4-BE49-F238E27FC236}">
                <a16:creationId xmlns:a16="http://schemas.microsoft.com/office/drawing/2014/main" id="{5FD573C4-C505-796C-9658-2F6650AF7627}"/>
              </a:ext>
            </a:extLst>
          </p:cNvPr>
          <p:cNvSpPr/>
          <p:nvPr/>
        </p:nvSpPr>
        <p:spPr>
          <a:xfrm>
            <a:off x="6674611" y="3864009"/>
            <a:ext cx="5224422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1: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RPPS:1 servidor efetivo ou cedido.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RPPS: 1 servidor efetivo do RPPS.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3: +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50% dos servidores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efetivos (podem ser cedidos)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1 servidor com dedicação exclusiva de investimentos e 1 servidor atuário ou contrato de assessoria atuarial.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</p:spTree>
    <p:extLst>
      <p:ext uri="{BB962C8B-B14F-4D97-AF65-F5344CB8AC3E}">
        <p14:creationId xmlns:p14="http://schemas.microsoft.com/office/powerpoint/2010/main" val="2007335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EB433-753E-1D6B-2B7B-A4BDF6900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2">
            <a:extLst>
              <a:ext uri="{FF2B5EF4-FFF2-40B4-BE49-F238E27FC236}">
                <a16:creationId xmlns:a16="http://schemas.microsoft.com/office/drawing/2014/main" id="{6EBD7BAF-409C-B40B-1E48-DBC55E676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5623A621-406F-4993-377D-E67EA4CEE884}"/>
              </a:ext>
            </a:extLst>
          </p:cNvPr>
          <p:cNvGrpSpPr/>
          <p:nvPr/>
        </p:nvGrpSpPr>
        <p:grpSpPr>
          <a:xfrm rot="10800000">
            <a:off x="3234786" y="6160187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3511E65A-4030-78C7-2345-9CAB71761164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F33C7F44-C4E5-A06B-BF14-428CC9C68EF5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85924A35-410B-15C1-9102-950D05724824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10717ED0-22C3-A58A-35D8-2A7835BA79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21</a:t>
            </a:fld>
            <a:endParaRPr lang="pt-BR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BA2487BF-BBC1-F5AF-CD8D-DE8B3E0427B4}"/>
              </a:ext>
            </a:extLst>
          </p:cNvPr>
          <p:cNvSpPr txBox="1"/>
          <p:nvPr/>
        </p:nvSpPr>
        <p:spPr>
          <a:xfrm>
            <a:off x="730967" y="268069"/>
            <a:ext cx="62311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Exemplos do que “exige” o</a:t>
            </a: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2B592158-1DFD-9D6F-C150-59CCB4550E24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20CACDBD-E1CD-1BDF-CBAD-ED3D39E7C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222F8566-B75B-7C3B-C222-EBBED8FB3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DB4BE753-3C3C-FD3F-0916-6C429FE217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AC9F1AD0-0752-A8C2-4813-7ACFC86F7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3DBE41F0-F93F-DA5D-3700-51409F626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12D5F849-15EF-C7D6-F293-E6AC3204F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B9AC4B8C-DF9A-CD1C-CC44-68BC2A429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9F2AAC16-AD37-0D99-4ED1-2002678A0D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52C2BA1B-8EC5-B95D-8E29-124E33363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953" y="247598"/>
            <a:ext cx="2410161" cy="752580"/>
          </a:xfrm>
          <a:prstGeom prst="rect">
            <a:avLst/>
          </a:prstGeom>
        </p:spPr>
      </p:pic>
      <p:sp>
        <p:nvSpPr>
          <p:cNvPr id="14" name="Shape 15">
            <a:extLst>
              <a:ext uri="{FF2B5EF4-FFF2-40B4-BE49-F238E27FC236}">
                <a16:creationId xmlns:a16="http://schemas.microsoft.com/office/drawing/2014/main" id="{4349A6D7-B2D9-05F4-9B50-6277327B593E}"/>
              </a:ext>
            </a:extLst>
          </p:cNvPr>
          <p:cNvSpPr/>
          <p:nvPr/>
        </p:nvSpPr>
        <p:spPr>
          <a:xfrm>
            <a:off x="7947184" y="1053867"/>
            <a:ext cx="3620927" cy="74408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5" name="Espaço Reservado para Número de Slide 73">
            <a:extLst>
              <a:ext uri="{FF2B5EF4-FFF2-40B4-BE49-F238E27FC236}">
                <a16:creationId xmlns:a16="http://schemas.microsoft.com/office/drawing/2014/main" id="{87929CD3-89AA-7BB5-849D-679EAC485956}"/>
              </a:ext>
            </a:extLst>
          </p:cNvPr>
          <p:cNvSpPr txBox="1">
            <a:spLocks/>
          </p:cNvSpPr>
          <p:nvPr/>
        </p:nvSpPr>
        <p:spPr>
          <a:xfrm>
            <a:off x="11080523" y="644881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mtClean="0"/>
              <a:pPr/>
              <a:t>21</a:t>
            </a:fld>
            <a:endParaRPr lang="pt-BR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20202A77-0198-C5F0-7397-EE113BBC3F61}"/>
              </a:ext>
            </a:extLst>
          </p:cNvPr>
          <p:cNvSpPr/>
          <p:nvPr/>
        </p:nvSpPr>
        <p:spPr>
          <a:xfrm>
            <a:off x="118374" y="1036835"/>
            <a:ext cx="4098181" cy="53355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3C6CA27B-7638-F438-6D79-CBB3BFC9FCB0}"/>
              </a:ext>
            </a:extLst>
          </p:cNvPr>
          <p:cNvSpPr/>
          <p:nvPr/>
        </p:nvSpPr>
        <p:spPr>
          <a:xfrm>
            <a:off x="118375" y="751002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B81A7748-3501-145D-FC9A-FA4DB88CD890}"/>
              </a:ext>
            </a:extLst>
          </p:cNvPr>
          <p:cNvSpPr/>
          <p:nvPr/>
        </p:nvSpPr>
        <p:spPr>
          <a:xfrm>
            <a:off x="2025867" y="86170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77AE2BBA-C418-0F57-9B98-40676E179652}"/>
              </a:ext>
            </a:extLst>
          </p:cNvPr>
          <p:cNvSpPr/>
          <p:nvPr/>
        </p:nvSpPr>
        <p:spPr>
          <a:xfrm>
            <a:off x="687018" y="1139822"/>
            <a:ext cx="2262084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Diretoria executiva:</a:t>
            </a:r>
            <a:endParaRPr lang="pt-BR" sz="2000" b="1" noProof="0" dirty="0"/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F9FDE115-9F79-52BB-97E7-08F828600BA6}"/>
              </a:ext>
            </a:extLst>
          </p:cNvPr>
          <p:cNvSpPr/>
          <p:nvPr/>
        </p:nvSpPr>
        <p:spPr>
          <a:xfrm>
            <a:off x="306205" y="1464742"/>
            <a:ext cx="3621218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cumprimento requisitos legais.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3: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formação superior/ especialização na área.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1 membro segurado do RPPS, c/ mandato ou experiência de 2 anos.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24" name="Shape 9">
            <a:extLst>
              <a:ext uri="{FF2B5EF4-FFF2-40B4-BE49-F238E27FC236}">
                <a16:creationId xmlns:a16="http://schemas.microsoft.com/office/drawing/2014/main" id="{25178966-BD4C-1D6B-3A64-00D5460BAA81}"/>
              </a:ext>
            </a:extLst>
          </p:cNvPr>
          <p:cNvSpPr/>
          <p:nvPr/>
        </p:nvSpPr>
        <p:spPr>
          <a:xfrm>
            <a:off x="4045940" y="1036835"/>
            <a:ext cx="4244935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5" name="Shape 10">
            <a:extLst>
              <a:ext uri="{FF2B5EF4-FFF2-40B4-BE49-F238E27FC236}">
                <a16:creationId xmlns:a16="http://schemas.microsoft.com/office/drawing/2014/main" id="{79E618F7-7DBB-F1BA-14DD-484F16D75E79}"/>
              </a:ext>
            </a:extLst>
          </p:cNvPr>
          <p:cNvSpPr/>
          <p:nvPr/>
        </p:nvSpPr>
        <p:spPr>
          <a:xfrm>
            <a:off x="3461966" y="868019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6FC90533-E438-288F-433A-CA23FE55F929}"/>
              </a:ext>
            </a:extLst>
          </p:cNvPr>
          <p:cNvSpPr/>
          <p:nvPr/>
        </p:nvSpPr>
        <p:spPr>
          <a:xfrm>
            <a:off x="6553751" y="860060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07643546-EF38-F1BE-08ED-A2AAD57DD971}"/>
              </a:ext>
            </a:extLst>
          </p:cNvPr>
          <p:cNvSpPr/>
          <p:nvPr/>
        </p:nvSpPr>
        <p:spPr>
          <a:xfrm>
            <a:off x="4173096" y="1162985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Segregação das atividades: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29" name="Shape 14">
            <a:extLst>
              <a:ext uri="{FF2B5EF4-FFF2-40B4-BE49-F238E27FC236}">
                <a16:creationId xmlns:a16="http://schemas.microsoft.com/office/drawing/2014/main" id="{0F742A39-BAC1-F2E2-8DE5-4F930AD110C9}"/>
              </a:ext>
            </a:extLst>
          </p:cNvPr>
          <p:cNvSpPr/>
          <p:nvPr/>
        </p:nvSpPr>
        <p:spPr>
          <a:xfrm>
            <a:off x="8177901" y="2128827"/>
            <a:ext cx="3248540" cy="2324695"/>
          </a:xfrm>
          <a:prstGeom prst="roundRect">
            <a:avLst>
              <a:gd name="adj" fmla="val 4720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34" name="Shape 21">
            <a:extLst>
              <a:ext uri="{FF2B5EF4-FFF2-40B4-BE49-F238E27FC236}">
                <a16:creationId xmlns:a16="http://schemas.microsoft.com/office/drawing/2014/main" id="{993FD9A7-E930-34C2-3ABC-8879FFE363F4}"/>
              </a:ext>
            </a:extLst>
          </p:cNvPr>
          <p:cNvSpPr/>
          <p:nvPr/>
        </p:nvSpPr>
        <p:spPr>
          <a:xfrm>
            <a:off x="200393" y="3769071"/>
            <a:ext cx="6353358" cy="74322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35" name="Shape 22">
            <a:extLst>
              <a:ext uri="{FF2B5EF4-FFF2-40B4-BE49-F238E27FC236}">
                <a16:creationId xmlns:a16="http://schemas.microsoft.com/office/drawing/2014/main" id="{BA3CB0D6-AE81-CED0-0402-92FD032EEE85}"/>
              </a:ext>
            </a:extLst>
          </p:cNvPr>
          <p:cNvSpPr/>
          <p:nvPr/>
        </p:nvSpPr>
        <p:spPr>
          <a:xfrm>
            <a:off x="200393" y="356948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36" name="Text 23">
            <a:extLst>
              <a:ext uri="{FF2B5EF4-FFF2-40B4-BE49-F238E27FC236}">
                <a16:creationId xmlns:a16="http://schemas.microsoft.com/office/drawing/2014/main" id="{9581915A-0524-295D-3CFF-16A5F40F33AB}"/>
              </a:ext>
            </a:extLst>
          </p:cNvPr>
          <p:cNvSpPr/>
          <p:nvPr/>
        </p:nvSpPr>
        <p:spPr>
          <a:xfrm>
            <a:off x="3046276" y="3643160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37" name="Text 24">
            <a:extLst>
              <a:ext uri="{FF2B5EF4-FFF2-40B4-BE49-F238E27FC236}">
                <a16:creationId xmlns:a16="http://schemas.microsoft.com/office/drawing/2014/main" id="{379D1D7C-8A6E-D438-03B2-3AC46A1C2D91}"/>
              </a:ext>
            </a:extLst>
          </p:cNvPr>
          <p:cNvSpPr/>
          <p:nvPr/>
        </p:nvSpPr>
        <p:spPr>
          <a:xfrm>
            <a:off x="744371" y="3881419"/>
            <a:ext cx="2857560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Relatório de Governança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Corporativa: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40" name="Shape 27">
            <a:extLst>
              <a:ext uri="{FF2B5EF4-FFF2-40B4-BE49-F238E27FC236}">
                <a16:creationId xmlns:a16="http://schemas.microsoft.com/office/drawing/2014/main" id="{2CB1DFEC-241A-7C37-0A25-A056187AE327}"/>
              </a:ext>
            </a:extLst>
          </p:cNvPr>
          <p:cNvSpPr/>
          <p:nvPr/>
        </p:nvSpPr>
        <p:spPr>
          <a:xfrm>
            <a:off x="6394624" y="3762964"/>
            <a:ext cx="5510040" cy="45719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41" name="Shape 28">
            <a:extLst>
              <a:ext uri="{FF2B5EF4-FFF2-40B4-BE49-F238E27FC236}">
                <a16:creationId xmlns:a16="http://schemas.microsoft.com/office/drawing/2014/main" id="{DFE05DB1-192B-4E57-7ABB-C2076CC31262}"/>
              </a:ext>
            </a:extLst>
          </p:cNvPr>
          <p:cNvSpPr/>
          <p:nvPr/>
        </p:nvSpPr>
        <p:spPr>
          <a:xfrm>
            <a:off x="3805963" y="357832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42" name="Text 29">
            <a:extLst>
              <a:ext uri="{FF2B5EF4-FFF2-40B4-BE49-F238E27FC236}">
                <a16:creationId xmlns:a16="http://schemas.microsoft.com/office/drawing/2014/main" id="{DABBDA4D-B6DE-7A49-2CF8-C19BA9BA738F}"/>
              </a:ext>
            </a:extLst>
          </p:cNvPr>
          <p:cNvSpPr/>
          <p:nvPr/>
        </p:nvSpPr>
        <p:spPr>
          <a:xfrm>
            <a:off x="8865827" y="3636674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43" name="Text 30">
            <a:extLst>
              <a:ext uri="{FF2B5EF4-FFF2-40B4-BE49-F238E27FC236}">
                <a16:creationId xmlns:a16="http://schemas.microsoft.com/office/drawing/2014/main" id="{AD3ADC02-8FEA-1B5C-F29B-D9B1C9F3FAEC}"/>
              </a:ext>
            </a:extLst>
          </p:cNvPr>
          <p:cNvSpPr/>
          <p:nvPr/>
        </p:nvSpPr>
        <p:spPr>
          <a:xfrm>
            <a:off x="4384524" y="3917905"/>
            <a:ext cx="300287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Código de ética: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46" name="Text 7">
            <a:extLst>
              <a:ext uri="{FF2B5EF4-FFF2-40B4-BE49-F238E27FC236}">
                <a16:creationId xmlns:a16="http://schemas.microsoft.com/office/drawing/2014/main" id="{D8A50418-89D6-A57D-ED7D-C1D48F310B08}"/>
              </a:ext>
            </a:extLst>
          </p:cNvPr>
          <p:cNvSpPr/>
          <p:nvPr/>
        </p:nvSpPr>
        <p:spPr>
          <a:xfrm>
            <a:off x="4030609" y="1464743"/>
            <a:ext cx="3535027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Todos: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ntre habilitação/concessão de benefícios e sua implantação, manutenção e pagamento.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Níveis 3 e 4: +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segregação das atividades de investimentos.</a:t>
            </a:r>
            <a:endParaRPr lang="pt-BR" sz="2000" noProof="0" dirty="0"/>
          </a:p>
        </p:txBody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30428793-ADE8-9FBF-FAA6-5F8AC041878F}"/>
              </a:ext>
            </a:extLst>
          </p:cNvPr>
          <p:cNvSpPr/>
          <p:nvPr/>
        </p:nvSpPr>
        <p:spPr>
          <a:xfrm>
            <a:off x="720544" y="4567677"/>
            <a:ext cx="2470883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anual.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</a:t>
            </a: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semestral.</a:t>
            </a: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trimestral, com todas as informações.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19B036A2-7B75-9C14-1B45-23FE179BF634}"/>
              </a:ext>
            </a:extLst>
          </p:cNvPr>
          <p:cNvSpPr/>
          <p:nvPr/>
        </p:nvSpPr>
        <p:spPr>
          <a:xfrm>
            <a:off x="7945213" y="83765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1DF22FD8-4B4B-C1B5-FD2E-71FEBB64E46C}"/>
              </a:ext>
            </a:extLst>
          </p:cNvPr>
          <p:cNvSpPr/>
          <p:nvPr/>
        </p:nvSpPr>
        <p:spPr>
          <a:xfrm>
            <a:off x="8635062" y="1173402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Planejamento</a:t>
            </a: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:</a:t>
            </a:r>
            <a:endParaRPr lang="pt-BR" sz="2000" b="1" noProof="0" dirty="0"/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FD8D1E5D-33F1-E9A6-A994-BF1D7AF42F9E}"/>
              </a:ext>
            </a:extLst>
          </p:cNvPr>
          <p:cNvSpPr/>
          <p:nvPr/>
        </p:nvSpPr>
        <p:spPr>
          <a:xfrm>
            <a:off x="8095149" y="1486370"/>
            <a:ext cx="3681665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1: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plano anual, c/ metas para gestão ativos e passivos.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plano anual com metas.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3 e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planejamento estratégico para 5 anos com revisão anual.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8" name="Text 7">
            <a:extLst>
              <a:ext uri="{FF2B5EF4-FFF2-40B4-BE49-F238E27FC236}">
                <a16:creationId xmlns:a16="http://schemas.microsoft.com/office/drawing/2014/main" id="{31ED90EB-9642-DED6-0BA2-18041C07B169}"/>
              </a:ext>
            </a:extLst>
          </p:cNvPr>
          <p:cNvSpPr/>
          <p:nvPr/>
        </p:nvSpPr>
        <p:spPr>
          <a:xfrm>
            <a:off x="3659304" y="4252943"/>
            <a:ext cx="4071507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do ente ou do RPPS.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3 e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específico para o RPPS, e capacitação dos servidores e conselheiros.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relatório de ocorrências e instituição do Comitê de Ética.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13" name="Text 23">
            <a:extLst>
              <a:ext uri="{FF2B5EF4-FFF2-40B4-BE49-F238E27FC236}">
                <a16:creationId xmlns:a16="http://schemas.microsoft.com/office/drawing/2014/main" id="{58DD5DCE-E8B2-B8D8-9F6F-262E40557476}"/>
              </a:ext>
            </a:extLst>
          </p:cNvPr>
          <p:cNvSpPr/>
          <p:nvPr/>
        </p:nvSpPr>
        <p:spPr>
          <a:xfrm>
            <a:off x="7061090" y="3704591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17" name="Shape 28">
            <a:extLst>
              <a:ext uri="{FF2B5EF4-FFF2-40B4-BE49-F238E27FC236}">
                <a16:creationId xmlns:a16="http://schemas.microsoft.com/office/drawing/2014/main" id="{2A2F3BF3-2A89-D5BE-B874-E529A5E350B5}"/>
              </a:ext>
            </a:extLst>
          </p:cNvPr>
          <p:cNvSpPr/>
          <p:nvPr/>
        </p:nvSpPr>
        <p:spPr>
          <a:xfrm>
            <a:off x="7855276" y="3569198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28" name="Text 30">
            <a:extLst>
              <a:ext uri="{FF2B5EF4-FFF2-40B4-BE49-F238E27FC236}">
                <a16:creationId xmlns:a16="http://schemas.microsoft.com/office/drawing/2014/main" id="{92F99E0A-C647-AD9B-E38B-B4056EABFAC6}"/>
              </a:ext>
            </a:extLst>
          </p:cNvPr>
          <p:cNvSpPr/>
          <p:nvPr/>
        </p:nvSpPr>
        <p:spPr>
          <a:xfrm>
            <a:off x="8491487" y="3888957"/>
            <a:ext cx="351351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Políticas de saúde trabalhador: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30" name="Text 7">
            <a:extLst>
              <a:ext uri="{FF2B5EF4-FFF2-40B4-BE49-F238E27FC236}">
                <a16:creationId xmlns:a16="http://schemas.microsoft.com/office/drawing/2014/main" id="{21F8232C-E78C-EC2E-B633-845F59542E0F}"/>
              </a:ext>
            </a:extLst>
          </p:cNvPr>
          <p:cNvSpPr/>
          <p:nvPr/>
        </p:nvSpPr>
        <p:spPr>
          <a:xfrm>
            <a:off x="7730811" y="4257376"/>
            <a:ext cx="4400708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ações isoladas, como perícia médica no ente/RPPS, exames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ações preparatórias e revisões periódicas dos benefícios com incapacidade.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>
              <a:lnSpc>
                <a:spcPts val="2350"/>
              </a:lnSpc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serviço de perícia no RPPS.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</p:spTree>
    <p:extLst>
      <p:ext uri="{BB962C8B-B14F-4D97-AF65-F5344CB8AC3E}">
        <p14:creationId xmlns:p14="http://schemas.microsoft.com/office/powerpoint/2010/main" val="695765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2B140-D086-DDCF-A91B-055A242C0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2">
            <a:extLst>
              <a:ext uri="{FF2B5EF4-FFF2-40B4-BE49-F238E27FC236}">
                <a16:creationId xmlns:a16="http://schemas.microsoft.com/office/drawing/2014/main" id="{E77818D6-CBBB-47B3-033E-DEF6ABD4A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CE6FC65C-56FA-DA0E-17D4-02B538544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22</a:t>
            </a:fld>
            <a:endParaRPr lang="pt-BR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F8F569DE-3A0D-914B-0684-FC0BC10C8EC7}"/>
              </a:ext>
            </a:extLst>
          </p:cNvPr>
          <p:cNvSpPr txBox="1"/>
          <p:nvPr/>
        </p:nvSpPr>
        <p:spPr>
          <a:xfrm>
            <a:off x="730967" y="268069"/>
            <a:ext cx="62311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Exemplos do que “exige” o</a:t>
            </a: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0E15F84E-29D1-7BD4-94C1-DEC6EA7A73BB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E810A7E8-E5C8-E32B-EA5F-E576E0357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837C897A-C550-04E0-276B-5D2486852B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C1FA6B0D-8192-73F4-F065-FBD07AD87F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63DD9FFE-DA6A-0AD3-BC8A-E5C24ABC6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2D11D036-A437-A24C-7E41-F3A0D8D22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0EF2320F-BE56-0548-C9DF-21820532D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5B9236D9-0225-50BE-2132-878E81327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AC4BBD41-6B42-461A-62D4-03E1672E11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E5EAF302-56CB-CE04-61D2-51B7A52CF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64" y="188377"/>
            <a:ext cx="2410161" cy="752580"/>
          </a:xfrm>
          <a:prstGeom prst="rect">
            <a:avLst/>
          </a:prstGeom>
        </p:spPr>
      </p:pic>
      <p:sp>
        <p:nvSpPr>
          <p:cNvPr id="14" name="Shape 15">
            <a:extLst>
              <a:ext uri="{FF2B5EF4-FFF2-40B4-BE49-F238E27FC236}">
                <a16:creationId xmlns:a16="http://schemas.microsoft.com/office/drawing/2014/main" id="{146872D3-CF6A-C25D-23B7-A141007D17A7}"/>
              </a:ext>
            </a:extLst>
          </p:cNvPr>
          <p:cNvSpPr/>
          <p:nvPr/>
        </p:nvSpPr>
        <p:spPr>
          <a:xfrm>
            <a:off x="6992297" y="1035323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5" name="Espaço Reservado para Número de Slide 73">
            <a:extLst>
              <a:ext uri="{FF2B5EF4-FFF2-40B4-BE49-F238E27FC236}">
                <a16:creationId xmlns:a16="http://schemas.microsoft.com/office/drawing/2014/main" id="{A9C79A1E-1487-6D9F-CBAA-AA7C21DCFD97}"/>
              </a:ext>
            </a:extLst>
          </p:cNvPr>
          <p:cNvSpPr txBox="1">
            <a:spLocks/>
          </p:cNvSpPr>
          <p:nvPr/>
        </p:nvSpPr>
        <p:spPr>
          <a:xfrm>
            <a:off x="11080523" y="644881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mtClean="0"/>
              <a:pPr/>
              <a:t>22</a:t>
            </a:fld>
            <a:endParaRPr lang="pt-BR"/>
          </a:p>
        </p:txBody>
      </p:sp>
      <p:sp>
        <p:nvSpPr>
          <p:cNvPr id="16" name="Espaço Reservado para Número de Slide 73">
            <a:extLst>
              <a:ext uri="{FF2B5EF4-FFF2-40B4-BE49-F238E27FC236}">
                <a16:creationId xmlns:a16="http://schemas.microsoft.com/office/drawing/2014/main" id="{3990DB2E-6BA0-1984-A1F0-D3ED377A9A58}"/>
              </a:ext>
            </a:extLst>
          </p:cNvPr>
          <p:cNvSpPr txBox="1">
            <a:spLocks/>
          </p:cNvSpPr>
          <p:nvPr/>
        </p:nvSpPr>
        <p:spPr>
          <a:xfrm>
            <a:off x="6714213" y="464757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z="2000" smtClean="0"/>
              <a:pPr/>
              <a:t>22</a:t>
            </a:fld>
            <a:endParaRPr lang="pt-BR" sz="2000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0231C743-F25F-5071-3FE2-30961185AD4D}"/>
              </a:ext>
            </a:extLst>
          </p:cNvPr>
          <p:cNvSpPr/>
          <p:nvPr/>
        </p:nvSpPr>
        <p:spPr>
          <a:xfrm>
            <a:off x="-28260" y="1036835"/>
            <a:ext cx="4244816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8E47B763-7B17-5F6E-4601-37725FCB1F1E}"/>
              </a:ext>
            </a:extLst>
          </p:cNvPr>
          <p:cNvSpPr/>
          <p:nvPr/>
        </p:nvSpPr>
        <p:spPr>
          <a:xfrm>
            <a:off x="172136" y="782616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E5A4242D-13DE-072D-C14A-688390A0EB9D}"/>
              </a:ext>
            </a:extLst>
          </p:cNvPr>
          <p:cNvSpPr/>
          <p:nvPr/>
        </p:nvSpPr>
        <p:spPr>
          <a:xfrm>
            <a:off x="2025867" y="861705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D8F9E35B-769B-DCFF-1A7E-0BA84A25FB95}"/>
              </a:ext>
            </a:extLst>
          </p:cNvPr>
          <p:cNvSpPr/>
          <p:nvPr/>
        </p:nvSpPr>
        <p:spPr>
          <a:xfrm>
            <a:off x="800944" y="1191469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Política de investimentos</a:t>
            </a: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:</a:t>
            </a:r>
            <a:endParaRPr lang="pt-BR" sz="2000" b="1" noProof="0" dirty="0"/>
          </a:p>
        </p:txBody>
      </p:sp>
      <p:sp>
        <p:nvSpPr>
          <p:cNvPr id="24" name="Shape 9">
            <a:extLst>
              <a:ext uri="{FF2B5EF4-FFF2-40B4-BE49-F238E27FC236}">
                <a16:creationId xmlns:a16="http://schemas.microsoft.com/office/drawing/2014/main" id="{2B6583F4-A7DE-B887-B327-5DA6F024DDBE}"/>
              </a:ext>
            </a:extLst>
          </p:cNvPr>
          <p:cNvSpPr/>
          <p:nvPr/>
        </p:nvSpPr>
        <p:spPr>
          <a:xfrm>
            <a:off x="4045940" y="1036835"/>
            <a:ext cx="4244935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E2CC7FDB-37F7-27F0-F60C-ADCFF0664E76}"/>
              </a:ext>
            </a:extLst>
          </p:cNvPr>
          <p:cNvSpPr/>
          <p:nvPr/>
        </p:nvSpPr>
        <p:spPr>
          <a:xfrm>
            <a:off x="6553751" y="860060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33" name="Shape 20">
            <a:extLst>
              <a:ext uri="{FF2B5EF4-FFF2-40B4-BE49-F238E27FC236}">
                <a16:creationId xmlns:a16="http://schemas.microsoft.com/office/drawing/2014/main" id="{E084E393-BFE3-B8B5-A220-2CCB754ADA1C}"/>
              </a:ext>
            </a:extLst>
          </p:cNvPr>
          <p:cNvSpPr/>
          <p:nvPr/>
        </p:nvSpPr>
        <p:spPr>
          <a:xfrm>
            <a:off x="1722073" y="3572853"/>
            <a:ext cx="3846623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noProof="0" dirty="0"/>
          </a:p>
        </p:txBody>
      </p:sp>
      <p:sp>
        <p:nvSpPr>
          <p:cNvPr id="34" name="Shape 21">
            <a:extLst>
              <a:ext uri="{FF2B5EF4-FFF2-40B4-BE49-F238E27FC236}">
                <a16:creationId xmlns:a16="http://schemas.microsoft.com/office/drawing/2014/main" id="{B9A87024-E438-F736-C8CD-76F358DFD66F}"/>
              </a:ext>
            </a:extLst>
          </p:cNvPr>
          <p:cNvSpPr/>
          <p:nvPr/>
        </p:nvSpPr>
        <p:spPr>
          <a:xfrm>
            <a:off x="-28260" y="3377894"/>
            <a:ext cx="6461998" cy="9144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35" name="Shape 22">
            <a:extLst>
              <a:ext uri="{FF2B5EF4-FFF2-40B4-BE49-F238E27FC236}">
                <a16:creationId xmlns:a16="http://schemas.microsoft.com/office/drawing/2014/main" id="{059AEC30-026A-A0EA-3DA4-DEF2C07BF161}"/>
              </a:ext>
            </a:extLst>
          </p:cNvPr>
          <p:cNvSpPr/>
          <p:nvPr/>
        </p:nvSpPr>
        <p:spPr>
          <a:xfrm>
            <a:off x="172136" y="3139292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36" name="Text 23">
            <a:extLst>
              <a:ext uri="{FF2B5EF4-FFF2-40B4-BE49-F238E27FC236}">
                <a16:creationId xmlns:a16="http://schemas.microsoft.com/office/drawing/2014/main" id="{4BD16382-A6FE-3711-D1E1-FB7B98811AF1}"/>
              </a:ext>
            </a:extLst>
          </p:cNvPr>
          <p:cNvSpPr/>
          <p:nvPr/>
        </p:nvSpPr>
        <p:spPr>
          <a:xfrm>
            <a:off x="2926263" y="3251983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37" name="Text 24">
            <a:extLst>
              <a:ext uri="{FF2B5EF4-FFF2-40B4-BE49-F238E27FC236}">
                <a16:creationId xmlns:a16="http://schemas.microsoft.com/office/drawing/2014/main" id="{883E4D78-2759-2D80-A3FB-78BDE42E78F2}"/>
              </a:ext>
            </a:extLst>
          </p:cNvPr>
          <p:cNvSpPr/>
          <p:nvPr/>
        </p:nvSpPr>
        <p:spPr>
          <a:xfrm>
            <a:off x="740779" y="3538706"/>
            <a:ext cx="311157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Limites de alçada: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39" name="Shape 26">
            <a:extLst>
              <a:ext uri="{FF2B5EF4-FFF2-40B4-BE49-F238E27FC236}">
                <a16:creationId xmlns:a16="http://schemas.microsoft.com/office/drawing/2014/main" id="{1F0699B5-092B-FA94-E418-8DDCA0B83EFF}"/>
              </a:ext>
            </a:extLst>
          </p:cNvPr>
          <p:cNvSpPr/>
          <p:nvPr/>
        </p:nvSpPr>
        <p:spPr>
          <a:xfrm>
            <a:off x="6623287" y="3400754"/>
            <a:ext cx="5224422" cy="1718191"/>
          </a:xfrm>
          <a:prstGeom prst="roundRect">
            <a:avLst>
              <a:gd name="adj" fmla="val 6386"/>
            </a:avLst>
          </a:prstGeom>
          <a:solidFill>
            <a:srgbClr val="FFFAF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40" name="Shape 27">
            <a:extLst>
              <a:ext uri="{FF2B5EF4-FFF2-40B4-BE49-F238E27FC236}">
                <a16:creationId xmlns:a16="http://schemas.microsoft.com/office/drawing/2014/main" id="{4C54F1CB-538C-247E-F128-508ECD13A9F3}"/>
              </a:ext>
            </a:extLst>
          </p:cNvPr>
          <p:cNvSpPr/>
          <p:nvPr/>
        </p:nvSpPr>
        <p:spPr>
          <a:xfrm>
            <a:off x="6222755" y="3397671"/>
            <a:ext cx="5908061" cy="91439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 dirty="0"/>
          </a:p>
        </p:txBody>
      </p:sp>
      <p:sp>
        <p:nvSpPr>
          <p:cNvPr id="42" name="Text 29">
            <a:extLst>
              <a:ext uri="{FF2B5EF4-FFF2-40B4-BE49-F238E27FC236}">
                <a16:creationId xmlns:a16="http://schemas.microsoft.com/office/drawing/2014/main" id="{398DDE1F-6475-4EA6-D19D-B1D530C5C0CC}"/>
              </a:ext>
            </a:extLst>
          </p:cNvPr>
          <p:cNvSpPr/>
          <p:nvPr/>
        </p:nvSpPr>
        <p:spPr>
          <a:xfrm>
            <a:off x="6888256" y="3285411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2000" noProof="0" dirty="0">
              <a:solidFill>
                <a:schemeClr val="bg1"/>
              </a:solidFill>
            </a:endParaRPr>
          </a:p>
        </p:txBody>
      </p:sp>
      <p:sp>
        <p:nvSpPr>
          <p:cNvPr id="46" name="Text 7">
            <a:extLst>
              <a:ext uri="{FF2B5EF4-FFF2-40B4-BE49-F238E27FC236}">
                <a16:creationId xmlns:a16="http://schemas.microsoft.com/office/drawing/2014/main" id="{4ED574D6-1C83-1C76-42F2-D8FDD55D1531}"/>
              </a:ext>
            </a:extLst>
          </p:cNvPr>
          <p:cNvSpPr/>
          <p:nvPr/>
        </p:nvSpPr>
        <p:spPr>
          <a:xfrm>
            <a:off x="305416" y="1551116"/>
            <a:ext cx="6810249" cy="1120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Todos: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relatórios mensais e anuais de investimento;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Nível 2: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cronograma mensal das atividades e relatórios semestrais de diligências e, a partir de R$ 50 milhões: ALM;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Nível 3: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ALM;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Área específica para acompanhamento e        ......monitoramento dos riscos</a:t>
            </a:r>
            <a:r>
              <a:rPr lang="pt-BR" sz="2000" noProof="0"/>
              <a:t>.</a:t>
            </a:r>
            <a:endParaRPr lang="pt-BR" sz="2000" noProof="0" dirty="0"/>
          </a:p>
        </p:txBody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1ACB2935-0450-4F40-5E8A-54C1A94EE9E9}"/>
              </a:ext>
            </a:extLst>
          </p:cNvPr>
          <p:cNvSpPr/>
          <p:nvPr/>
        </p:nvSpPr>
        <p:spPr>
          <a:xfrm>
            <a:off x="305416" y="3925507"/>
            <a:ext cx="5272888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2 responsáveis assinando conjuntamente nos atos de investimentos;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3 e 4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a</a:t>
            </a:r>
            <a:r>
              <a:rPr lang="pt-BR" sz="20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ssinatura de 2 responsáveis em atos de gestão de ativos, passivos, contratações e dispêndios de recursos.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divulgação de relatório dos atos que precisaram referendo do conselho deliberativo</a:t>
            </a:r>
            <a:endParaRPr lang="pt-BR" sz="2000" noProof="0"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endParaRPr lang="pt-BR" sz="2000" noProof="0" dirty="0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F87EF79C-30F4-4A1A-2AD0-6B375B16A62B}"/>
              </a:ext>
            </a:extLst>
          </p:cNvPr>
          <p:cNvSpPr/>
          <p:nvPr/>
        </p:nvSpPr>
        <p:spPr>
          <a:xfrm>
            <a:off x="6913091" y="890085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b="1" noProof="0" dirty="0"/>
          </a:p>
        </p:txBody>
      </p:sp>
      <p:sp>
        <p:nvSpPr>
          <p:cNvPr id="4" name="Text 5">
            <a:extLst>
              <a:ext uri="{FF2B5EF4-FFF2-40B4-BE49-F238E27FC236}">
                <a16:creationId xmlns:a16="http://schemas.microsoft.com/office/drawing/2014/main" id="{6B57E6F3-FBB3-866A-47E2-A9BE92C221AE}"/>
              </a:ext>
            </a:extLst>
          </p:cNvPr>
          <p:cNvSpPr/>
          <p:nvPr/>
        </p:nvSpPr>
        <p:spPr>
          <a:xfrm>
            <a:off x="9056974" y="907208"/>
            <a:ext cx="227409" cy="284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pt-BR" sz="1750" b="1" noProof="0" dirty="0">
              <a:solidFill>
                <a:schemeClr val="bg1"/>
              </a:solidFill>
            </a:endParaRPr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51F2E5ED-03B9-6D52-4CE8-67C116B402D8}"/>
              </a:ext>
            </a:extLst>
          </p:cNvPr>
          <p:cNvSpPr/>
          <p:nvPr/>
        </p:nvSpPr>
        <p:spPr>
          <a:xfrm>
            <a:off x="7577041" y="1167236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Comitê de investimentos</a:t>
            </a:r>
            <a:r>
              <a:rPr lang="pt-BR" sz="20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:</a:t>
            </a:r>
            <a:endParaRPr lang="pt-BR" sz="2000" b="1" noProof="0" dirty="0"/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F52F502E-91FD-009A-94C0-6A09A0DEE040}"/>
              </a:ext>
            </a:extLst>
          </p:cNvPr>
          <p:cNvSpPr/>
          <p:nvPr/>
        </p:nvSpPr>
        <p:spPr>
          <a:xfrm>
            <a:off x="7606972" y="1575080"/>
            <a:ext cx="3961140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Níveis 1 e 2: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mín.3 membros efetivos ou comissionados;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3: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mín. 5 membros, efetivos ou comissionados;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mín. 5 membros, a maioria servidores efetivos.</a:t>
            </a:r>
            <a:endParaRPr lang="pt-BR" sz="2000" noProof="0" dirty="0"/>
          </a:p>
        </p:txBody>
      </p:sp>
      <p:sp>
        <p:nvSpPr>
          <p:cNvPr id="17" name="Shape 28">
            <a:extLst>
              <a:ext uri="{FF2B5EF4-FFF2-40B4-BE49-F238E27FC236}">
                <a16:creationId xmlns:a16="http://schemas.microsoft.com/office/drawing/2014/main" id="{33A7F44D-BD58-92F3-0E68-0AA95E0E6029}"/>
              </a:ext>
            </a:extLst>
          </p:cNvPr>
          <p:cNvSpPr/>
          <p:nvPr/>
        </p:nvSpPr>
        <p:spPr>
          <a:xfrm>
            <a:off x="5969228" y="3139292"/>
            <a:ext cx="568643" cy="568643"/>
          </a:xfrm>
          <a:prstGeom prst="roundRect">
            <a:avLst>
              <a:gd name="adj" fmla="val 160804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b="1" noProof="0" dirty="0"/>
          </a:p>
        </p:txBody>
      </p:sp>
      <p:sp>
        <p:nvSpPr>
          <p:cNvPr id="28" name="Text 30">
            <a:extLst>
              <a:ext uri="{FF2B5EF4-FFF2-40B4-BE49-F238E27FC236}">
                <a16:creationId xmlns:a16="http://schemas.microsoft.com/office/drawing/2014/main" id="{5EC5736B-C371-26FD-68D7-E687A99F076A}"/>
              </a:ext>
            </a:extLst>
          </p:cNvPr>
          <p:cNvSpPr/>
          <p:nvPr/>
        </p:nvSpPr>
        <p:spPr>
          <a:xfrm>
            <a:off x="6537526" y="3539564"/>
            <a:ext cx="3002875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latin typeface="Alexandria Semi Bold" pitchFamily="34" charset="0"/>
                <a:cs typeface="Alexandria Semi Bold" pitchFamily="34" charset="-120"/>
              </a:rPr>
              <a:t>Ouvidoria:</a:t>
            </a:r>
            <a:endParaRPr lang="pt-BR" sz="2000" b="1" dirty="0">
              <a:latin typeface="Alexandria Semi Bold" pitchFamily="34" charset="0"/>
              <a:cs typeface="Alexandria Semi Bold" pitchFamily="34" charset="-120"/>
            </a:endParaRPr>
          </a:p>
        </p:txBody>
      </p:sp>
      <p:sp>
        <p:nvSpPr>
          <p:cNvPr id="30" name="Text 7">
            <a:extLst>
              <a:ext uri="{FF2B5EF4-FFF2-40B4-BE49-F238E27FC236}">
                <a16:creationId xmlns:a16="http://schemas.microsoft.com/office/drawing/2014/main" id="{D615AAEB-80EA-4301-8FE6-BBE299C25B42}"/>
              </a:ext>
            </a:extLst>
          </p:cNvPr>
          <p:cNvSpPr/>
          <p:nvPr/>
        </p:nvSpPr>
        <p:spPr>
          <a:xfrm>
            <a:off x="6298545" y="3881072"/>
            <a:ext cx="5516857" cy="1213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ea typeface="Sora Light" pitchFamily="34" charset="-122"/>
                <a:cs typeface="Sora Light" pitchFamily="34" charset="-120"/>
              </a:rPr>
              <a:t>Nível 1: </a:t>
            </a:r>
            <a:r>
              <a:rPr lang="pt-BR" sz="20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canal na internet;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 noProof="0">
                <a:latin typeface="Sora Light" pitchFamily="34" charset="0"/>
                <a:cs typeface="Sora Light" pitchFamily="34" charset="-120"/>
              </a:rPr>
              <a:t>Nível 2: </a:t>
            </a:r>
            <a:r>
              <a:rPr lang="pt-BR" sz="2000" noProof="0">
                <a:latin typeface="Sora Light" pitchFamily="34" charset="0"/>
                <a:cs typeface="Sora Light" pitchFamily="34" charset="-120"/>
              </a:rPr>
              <a:t>1 servidor no ente ou RPPS como Ouvidor;</a:t>
            </a: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Nível 3: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1 servidor </a:t>
            </a:r>
            <a:r>
              <a:rPr lang="pt-BR" sz="2000" u="sng">
                <a:latin typeface="Sora Light" pitchFamily="34" charset="0"/>
                <a:cs typeface="Sora Light" pitchFamily="34" charset="-120"/>
              </a:rPr>
              <a:t>efetivo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 no ente ou RPPS como Ouvidor.</a:t>
            </a:r>
            <a:endParaRPr lang="pt-BR" sz="2000" noProof="0">
              <a:latin typeface="Sora Light" pitchFamily="34" charset="0"/>
              <a:cs typeface="Sora Light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r>
              <a:rPr lang="pt-BR" sz="2000" b="1" i="1">
                <a:latin typeface="Sora Light" pitchFamily="34" charset="0"/>
                <a:cs typeface="Sora Light" pitchFamily="34" charset="-120"/>
              </a:rPr>
              <a:t>Nível 4: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1 servidor </a:t>
            </a:r>
            <a:r>
              <a:rPr lang="pt-BR" sz="2000" u="sng">
                <a:latin typeface="Sora Light" pitchFamily="34" charset="0"/>
                <a:cs typeface="Sora Light" pitchFamily="34" charset="-120"/>
              </a:rPr>
              <a:t>efetivo no RPPS </a:t>
            </a:r>
            <a:r>
              <a:rPr lang="pt-BR" sz="2000">
                <a:latin typeface="Sora Light" pitchFamily="34" charset="0"/>
                <a:cs typeface="Sora Light" pitchFamily="34" charset="-120"/>
              </a:rPr>
              <a:t>como Ouvidor e certificado</a:t>
            </a:r>
            <a:endParaRPr lang="pt-BR" sz="2000" noProof="0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5EE1FDB2-603C-D8C1-D10D-DFF6EF8947B5}"/>
              </a:ext>
            </a:extLst>
          </p:cNvPr>
          <p:cNvGrpSpPr/>
          <p:nvPr/>
        </p:nvGrpSpPr>
        <p:grpSpPr>
          <a:xfrm rot="10800000">
            <a:off x="3163001" y="6013927"/>
            <a:ext cx="5279070" cy="125824"/>
            <a:chOff x="3483913" y="-2"/>
            <a:chExt cx="5279070" cy="125824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8EF91F23-3573-E703-DB2E-3C6F9416A7B2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4AC045AE-777E-332D-6E30-D634505AA468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046626D7-1F3D-D45C-C079-AA60EDA2DA2E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893759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7D629-A41C-73CD-12A4-247F4D674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2">
            <a:extLst>
              <a:ext uri="{FF2B5EF4-FFF2-40B4-BE49-F238E27FC236}">
                <a16:creationId xmlns:a16="http://schemas.microsoft.com/office/drawing/2014/main" id="{B33265DE-F452-CC31-7880-F4718FB41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9D177301-EA8E-E1F9-A79B-044C62AD92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23</a:t>
            </a:fld>
            <a:endParaRPr lang="pt-BR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D7EDF7B1-CE12-8C00-E38B-6C22C0381938}"/>
              </a:ext>
            </a:extLst>
          </p:cNvPr>
          <p:cNvSpPr txBox="1"/>
          <p:nvPr/>
        </p:nvSpPr>
        <p:spPr>
          <a:xfrm>
            <a:off x="730967" y="268069"/>
            <a:ext cx="62311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Exemplos do que “exige” o</a:t>
            </a: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44DF587B-E1E5-4929-2AA5-5FD187438ADF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9F1B9029-76D4-1219-1DB7-BCC2CA479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6803376D-598E-6E54-C059-9FC8A7056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341071C3-4E9A-467B-F34E-D0437CB843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E6226FF2-4820-D608-99C9-36FB18A15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FB6C4268-13FD-C3D0-1E85-D798CCCA9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83E3C240-0018-6AB3-D672-A77744F5F9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53170EE1-7479-73BD-A954-CD167FC8B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B5690C78-8D26-032E-38F7-D4240EA3E3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CBE68A44-06FB-A8B8-D371-A4F141C66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953" y="247598"/>
            <a:ext cx="2410161" cy="752580"/>
          </a:xfrm>
          <a:prstGeom prst="rect">
            <a:avLst/>
          </a:prstGeom>
        </p:spPr>
      </p:pic>
      <p:sp>
        <p:nvSpPr>
          <p:cNvPr id="15" name="Espaço Reservado para Número de Slide 73">
            <a:extLst>
              <a:ext uri="{FF2B5EF4-FFF2-40B4-BE49-F238E27FC236}">
                <a16:creationId xmlns:a16="http://schemas.microsoft.com/office/drawing/2014/main" id="{2C69EDF0-39E0-92C6-C4B6-FDC49FF635FC}"/>
              </a:ext>
            </a:extLst>
          </p:cNvPr>
          <p:cNvSpPr txBox="1">
            <a:spLocks/>
          </p:cNvSpPr>
          <p:nvPr/>
        </p:nvSpPr>
        <p:spPr>
          <a:xfrm>
            <a:off x="11080523" y="644881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mtClean="0"/>
              <a:pPr/>
              <a:t>23</a:t>
            </a:fld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93D75B0-5261-2F27-689F-6AA0AB6F0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108" y="902382"/>
            <a:ext cx="7985009" cy="5227094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D0A2D455-6212-45BC-237F-D26EC23BD591}"/>
              </a:ext>
            </a:extLst>
          </p:cNvPr>
          <p:cNvGrpSpPr/>
          <p:nvPr/>
        </p:nvGrpSpPr>
        <p:grpSpPr>
          <a:xfrm rot="10800000">
            <a:off x="3189077" y="6144831"/>
            <a:ext cx="5279070" cy="125824"/>
            <a:chOff x="3483913" y="-2"/>
            <a:chExt cx="5279070" cy="125824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E2251964-8A58-A2A3-FA60-616522444E7D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Retângulo: Cantos Arredondados 5">
              <a:extLst>
                <a:ext uri="{FF2B5EF4-FFF2-40B4-BE49-F238E27FC236}">
                  <a16:creationId xmlns:a16="http://schemas.microsoft.com/office/drawing/2014/main" id="{A28B0F07-63D5-28A8-9280-1BF5DC7C194D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: Cantos Arredondados 6">
              <a:extLst>
                <a:ext uri="{FF2B5EF4-FFF2-40B4-BE49-F238E27FC236}">
                  <a16:creationId xmlns:a16="http://schemas.microsoft.com/office/drawing/2014/main" id="{C983E3BE-C455-C7BB-DC36-83680887356B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2077953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CD5B2-95C3-43CC-2B30-30D861EED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2">
            <a:extLst>
              <a:ext uri="{FF2B5EF4-FFF2-40B4-BE49-F238E27FC236}">
                <a16:creationId xmlns:a16="http://schemas.microsoft.com/office/drawing/2014/main" id="{C4E53437-DD5E-3FD6-5243-C5ED0E32B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Oval 62">
            <a:extLst>
              <a:ext uri="{FF2B5EF4-FFF2-40B4-BE49-F238E27FC236}">
                <a16:creationId xmlns:a16="http://schemas.microsoft.com/office/drawing/2014/main" id="{FCC23EC4-0010-5EF1-AAA8-0FDA8D570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97F666B4-2529-A07B-2E1D-C1CEAB95775D}"/>
              </a:ext>
            </a:extLst>
          </p:cNvPr>
          <p:cNvGrpSpPr/>
          <p:nvPr/>
        </p:nvGrpSpPr>
        <p:grpSpPr>
          <a:xfrm rot="10800000">
            <a:off x="3110552" y="5961171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BB2ABC11-8F11-930F-AE45-0D67EC680A56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F6C93D79-A6D7-FD27-32EB-EE5A883202E6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3C61BB4B-8070-BB1F-B791-1A012E718AA3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6F7641FE-DB62-0CC1-A305-27335D5273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24</a:t>
            </a:fld>
            <a:endParaRPr lang="pt-BR"/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D86404D8-F5CE-CEFB-BD3A-9B91B89DF291}"/>
              </a:ext>
            </a:extLst>
          </p:cNvPr>
          <p:cNvSpPr txBox="1"/>
          <p:nvPr/>
        </p:nvSpPr>
        <p:spPr>
          <a:xfrm>
            <a:off x="2852839" y="290788"/>
            <a:ext cx="72289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CMN prevê um programa que</a:t>
            </a:r>
          </a:p>
        </p:txBody>
      </p:sp>
      <p:sp>
        <p:nvSpPr>
          <p:cNvPr id="56" name="Shape 1">
            <a:extLst>
              <a:ext uri="{FF2B5EF4-FFF2-40B4-BE49-F238E27FC236}">
                <a16:creationId xmlns:a16="http://schemas.microsoft.com/office/drawing/2014/main" id="{61EBB26C-2A82-17D7-6627-5BB497EF47BD}"/>
              </a:ext>
            </a:extLst>
          </p:cNvPr>
          <p:cNvSpPr/>
          <p:nvPr/>
        </p:nvSpPr>
        <p:spPr>
          <a:xfrm>
            <a:off x="1130710" y="1422479"/>
            <a:ext cx="4244816" cy="1759982"/>
          </a:xfrm>
          <a:prstGeom prst="roundRect">
            <a:avLst>
              <a:gd name="adj" fmla="val 6235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000" noProof="0"/>
          </a:p>
        </p:txBody>
      </p:sp>
      <p:sp>
        <p:nvSpPr>
          <p:cNvPr id="57" name="Shape 2">
            <a:extLst>
              <a:ext uri="{FF2B5EF4-FFF2-40B4-BE49-F238E27FC236}">
                <a16:creationId xmlns:a16="http://schemas.microsoft.com/office/drawing/2014/main" id="{6CF13834-C193-CCB0-8DEF-CA4F882CAE43}"/>
              </a:ext>
            </a:extLst>
          </p:cNvPr>
          <p:cNvSpPr/>
          <p:nvPr/>
        </p:nvSpPr>
        <p:spPr>
          <a:xfrm>
            <a:off x="1092656" y="1422479"/>
            <a:ext cx="91440" cy="1182728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/>
          </a:p>
        </p:txBody>
      </p:sp>
      <p:sp>
        <p:nvSpPr>
          <p:cNvPr id="58" name="Text 3">
            <a:extLst>
              <a:ext uri="{FF2B5EF4-FFF2-40B4-BE49-F238E27FC236}">
                <a16:creationId xmlns:a16="http://schemas.microsoft.com/office/drawing/2014/main" id="{F15EA7BA-EFF1-99B4-7297-E820211F96C4}"/>
              </a:ext>
            </a:extLst>
          </p:cNvPr>
          <p:cNvSpPr/>
          <p:nvPr/>
        </p:nvSpPr>
        <p:spPr>
          <a:xfrm>
            <a:off x="1348689" y="1423876"/>
            <a:ext cx="3274576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Aprimoramento contínuo da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gestão dos investimentos,</a:t>
            </a:r>
            <a:endParaRPr lang="pt-BR" sz="2200" b="1" noProof="0"/>
          </a:p>
        </p:txBody>
      </p:sp>
      <p:sp>
        <p:nvSpPr>
          <p:cNvPr id="59" name="Text 4">
            <a:extLst>
              <a:ext uri="{FF2B5EF4-FFF2-40B4-BE49-F238E27FC236}">
                <a16:creationId xmlns:a16="http://schemas.microsoft.com/office/drawing/2014/main" id="{4A8D1D75-1FBD-D938-1541-B42B3BA35E87}"/>
              </a:ext>
            </a:extLst>
          </p:cNvPr>
          <p:cNvSpPr/>
          <p:nvPr/>
        </p:nvSpPr>
        <p:spPr>
          <a:xfrm>
            <a:off x="1348689" y="2136791"/>
            <a:ext cx="3963828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quanto à eficiência, segurança, prudência, diligência, transparência e governança.</a:t>
            </a:r>
            <a:endParaRPr lang="pt-BR" sz="2000" noProof="0"/>
          </a:p>
        </p:txBody>
      </p:sp>
      <p:sp>
        <p:nvSpPr>
          <p:cNvPr id="60" name="Shape 5">
            <a:extLst>
              <a:ext uri="{FF2B5EF4-FFF2-40B4-BE49-F238E27FC236}">
                <a16:creationId xmlns:a16="http://schemas.microsoft.com/office/drawing/2014/main" id="{417BF582-BC54-3BCB-F31F-66A2FE7DCA47}"/>
              </a:ext>
            </a:extLst>
          </p:cNvPr>
          <p:cNvSpPr/>
          <p:nvPr/>
        </p:nvSpPr>
        <p:spPr>
          <a:xfrm>
            <a:off x="5549880" y="1422479"/>
            <a:ext cx="5043595" cy="1759982"/>
          </a:xfrm>
          <a:prstGeom prst="roundRect">
            <a:avLst>
              <a:gd name="adj" fmla="val 6235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000" noProof="0"/>
          </a:p>
        </p:txBody>
      </p:sp>
      <p:sp>
        <p:nvSpPr>
          <p:cNvPr id="61" name="Shape 6">
            <a:extLst>
              <a:ext uri="{FF2B5EF4-FFF2-40B4-BE49-F238E27FC236}">
                <a16:creationId xmlns:a16="http://schemas.microsoft.com/office/drawing/2014/main" id="{AE334CDD-5865-0954-12D6-84FB873CF137}"/>
              </a:ext>
            </a:extLst>
          </p:cNvPr>
          <p:cNvSpPr/>
          <p:nvPr/>
        </p:nvSpPr>
        <p:spPr>
          <a:xfrm>
            <a:off x="5527020" y="1422479"/>
            <a:ext cx="88181" cy="1182728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/>
          </a:p>
        </p:txBody>
      </p:sp>
      <p:sp>
        <p:nvSpPr>
          <p:cNvPr id="62" name="Text 7">
            <a:extLst>
              <a:ext uri="{FF2B5EF4-FFF2-40B4-BE49-F238E27FC236}">
                <a16:creationId xmlns:a16="http://schemas.microsoft.com/office/drawing/2014/main" id="{8F565435-8E9E-EC6E-877A-7D4A5D365DCA}"/>
              </a:ext>
            </a:extLst>
          </p:cNvPr>
          <p:cNvSpPr/>
          <p:nvPr/>
        </p:nvSpPr>
        <p:spPr>
          <a:xfrm>
            <a:off x="5718388" y="1443298"/>
            <a:ext cx="4399597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Padrões reconhecidos no mercado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Financeiro e na gestão de recursos</a:t>
            </a:r>
            <a:endParaRPr lang="pt-BR" sz="2200" b="1" noProof="0"/>
          </a:p>
        </p:txBody>
      </p:sp>
      <p:sp>
        <p:nvSpPr>
          <p:cNvPr id="63" name="Text 8">
            <a:extLst>
              <a:ext uri="{FF2B5EF4-FFF2-40B4-BE49-F238E27FC236}">
                <a16:creationId xmlns:a16="http://schemas.microsoft.com/office/drawing/2014/main" id="{BCD43789-D16D-C8C3-7682-AA1672BD6AE8}"/>
              </a:ext>
            </a:extLst>
          </p:cNvPr>
          <p:cNvSpPr/>
          <p:nvPr/>
        </p:nvSpPr>
        <p:spPr>
          <a:xfrm>
            <a:off x="5813707" y="2160579"/>
            <a:ext cx="4779768" cy="909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visando à mitigação de riscos e à promoção de elevados padrões éticos.</a:t>
            </a:r>
            <a:endParaRPr lang="pt-BR" sz="2000" noProof="0"/>
          </a:p>
        </p:txBody>
      </p:sp>
      <p:sp>
        <p:nvSpPr>
          <p:cNvPr id="65" name="Shape 9">
            <a:extLst>
              <a:ext uri="{FF2B5EF4-FFF2-40B4-BE49-F238E27FC236}">
                <a16:creationId xmlns:a16="http://schemas.microsoft.com/office/drawing/2014/main" id="{1D46DFC7-4B58-3ECF-9CB0-8C8FD8DC01A8}"/>
              </a:ext>
            </a:extLst>
          </p:cNvPr>
          <p:cNvSpPr/>
          <p:nvPr/>
        </p:nvSpPr>
        <p:spPr>
          <a:xfrm>
            <a:off x="8276379" y="3363751"/>
            <a:ext cx="2317096" cy="2314763"/>
          </a:xfrm>
          <a:prstGeom prst="roundRect">
            <a:avLst>
              <a:gd name="adj" fmla="val 6235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000" noProof="0"/>
          </a:p>
        </p:txBody>
      </p:sp>
      <p:sp>
        <p:nvSpPr>
          <p:cNvPr id="70" name="Shape 10">
            <a:extLst>
              <a:ext uri="{FF2B5EF4-FFF2-40B4-BE49-F238E27FC236}">
                <a16:creationId xmlns:a16="http://schemas.microsoft.com/office/drawing/2014/main" id="{2C08D1EA-DA54-624F-BBA3-9F3518CBFCCB}"/>
              </a:ext>
            </a:extLst>
          </p:cNvPr>
          <p:cNvSpPr/>
          <p:nvPr/>
        </p:nvSpPr>
        <p:spPr>
          <a:xfrm>
            <a:off x="8183643" y="3372748"/>
            <a:ext cx="109953" cy="1456731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/>
          </a:p>
        </p:txBody>
      </p:sp>
      <p:sp>
        <p:nvSpPr>
          <p:cNvPr id="71" name="Text 11">
            <a:extLst>
              <a:ext uri="{FF2B5EF4-FFF2-40B4-BE49-F238E27FC236}">
                <a16:creationId xmlns:a16="http://schemas.microsoft.com/office/drawing/2014/main" id="{03D15206-F7A4-50EB-56BA-B48EA776006D}"/>
              </a:ext>
            </a:extLst>
          </p:cNvPr>
          <p:cNvSpPr/>
          <p:nvPr/>
        </p:nvSpPr>
        <p:spPr>
          <a:xfrm>
            <a:off x="8484302" y="3432183"/>
            <a:ext cx="2109173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200" b="1">
                <a:solidFill>
                  <a:srgbClr val="3B3535"/>
                </a:solidFill>
                <a:latin typeface="Alexandria Semi Bold" pitchFamily="34" charset="0"/>
                <a:cs typeface="Alexandria Semi Bold" pitchFamily="34" charset="-120"/>
              </a:rPr>
              <a:t>Capacitação </a:t>
            </a:r>
          </a:p>
          <a:p>
            <a:pPr>
              <a:lnSpc>
                <a:spcPts val="2450"/>
              </a:lnSpc>
            </a:pPr>
            <a:r>
              <a:rPr lang="pt-BR" sz="2200" b="1">
                <a:solidFill>
                  <a:srgbClr val="3B3535"/>
                </a:solidFill>
                <a:latin typeface="Alexandria Semi Bold" pitchFamily="34" charset="0"/>
                <a:cs typeface="Alexandria Semi Bold" pitchFamily="34" charset="-120"/>
              </a:rPr>
              <a:t>continuada das </a:t>
            </a:r>
          </a:p>
          <a:p>
            <a:pPr>
              <a:lnSpc>
                <a:spcPts val="2450"/>
              </a:lnSpc>
            </a:pPr>
            <a:r>
              <a:rPr lang="pt-BR" sz="2200" b="1">
                <a:solidFill>
                  <a:srgbClr val="3B3535"/>
                </a:solidFill>
                <a:latin typeface="Alexandria Semi Bold" pitchFamily="34" charset="0"/>
                <a:cs typeface="Alexandria Semi Bold" pitchFamily="34" charset="-120"/>
              </a:rPr>
              <a:t>Pessoas.</a:t>
            </a:r>
          </a:p>
        </p:txBody>
      </p:sp>
      <p:sp>
        <p:nvSpPr>
          <p:cNvPr id="73" name="Shape 13">
            <a:extLst>
              <a:ext uri="{FF2B5EF4-FFF2-40B4-BE49-F238E27FC236}">
                <a16:creationId xmlns:a16="http://schemas.microsoft.com/office/drawing/2014/main" id="{FC7D2893-FC5D-2533-3545-E65EE2C295C6}"/>
              </a:ext>
            </a:extLst>
          </p:cNvPr>
          <p:cNvSpPr/>
          <p:nvPr/>
        </p:nvSpPr>
        <p:spPr>
          <a:xfrm>
            <a:off x="1156130" y="3372750"/>
            <a:ext cx="4244816" cy="2296766"/>
          </a:xfrm>
          <a:prstGeom prst="roundRect">
            <a:avLst>
              <a:gd name="adj" fmla="val 753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000" noProof="0"/>
          </a:p>
        </p:txBody>
      </p:sp>
      <p:sp>
        <p:nvSpPr>
          <p:cNvPr id="75" name="Shape 14">
            <a:extLst>
              <a:ext uri="{FF2B5EF4-FFF2-40B4-BE49-F238E27FC236}">
                <a16:creationId xmlns:a16="http://schemas.microsoft.com/office/drawing/2014/main" id="{353A65BD-F3D7-F34F-EEB7-08EF9F99091D}"/>
              </a:ext>
            </a:extLst>
          </p:cNvPr>
          <p:cNvSpPr/>
          <p:nvPr/>
        </p:nvSpPr>
        <p:spPr>
          <a:xfrm>
            <a:off x="1133270" y="3372750"/>
            <a:ext cx="91440" cy="145673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/>
          </a:p>
        </p:txBody>
      </p:sp>
      <p:sp>
        <p:nvSpPr>
          <p:cNvPr id="76" name="Text 15">
            <a:extLst>
              <a:ext uri="{FF2B5EF4-FFF2-40B4-BE49-F238E27FC236}">
                <a16:creationId xmlns:a16="http://schemas.microsoft.com/office/drawing/2014/main" id="{8AED6CD8-A6F9-CA53-D9E3-321577763591}"/>
              </a:ext>
            </a:extLst>
          </p:cNvPr>
          <p:cNvSpPr/>
          <p:nvPr/>
        </p:nvSpPr>
        <p:spPr>
          <a:xfrm>
            <a:off x="1437117" y="3498708"/>
            <a:ext cx="2527578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Definição de critérios para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análise, credenciamento,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alocações de recursos e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contratações</a:t>
            </a:r>
            <a:endParaRPr lang="pt-BR" sz="2200" b="1" noProof="0"/>
          </a:p>
        </p:txBody>
      </p:sp>
      <p:sp>
        <p:nvSpPr>
          <p:cNvPr id="77" name="Text 16">
            <a:extLst>
              <a:ext uri="{FF2B5EF4-FFF2-40B4-BE49-F238E27FC236}">
                <a16:creationId xmlns:a16="http://schemas.microsoft.com/office/drawing/2014/main" id="{0EA8C0EC-12F6-822C-32DD-833A5AAFE8A6}"/>
              </a:ext>
            </a:extLst>
          </p:cNvPr>
          <p:cNvSpPr/>
          <p:nvPr/>
        </p:nvSpPr>
        <p:spPr>
          <a:xfrm>
            <a:off x="1389303" y="4970858"/>
            <a:ext cx="3751421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baseados em requisitos técnicos e de forma independente.</a:t>
            </a:r>
            <a:endParaRPr lang="pt-BR" sz="2000" noProof="0"/>
          </a:p>
        </p:txBody>
      </p:sp>
      <p:sp>
        <p:nvSpPr>
          <p:cNvPr id="78" name="Shape 17">
            <a:extLst>
              <a:ext uri="{FF2B5EF4-FFF2-40B4-BE49-F238E27FC236}">
                <a16:creationId xmlns:a16="http://schemas.microsoft.com/office/drawing/2014/main" id="{50D27B54-28F9-B5B2-1A34-9ACB784362D7}"/>
              </a:ext>
            </a:extLst>
          </p:cNvPr>
          <p:cNvSpPr/>
          <p:nvPr/>
        </p:nvSpPr>
        <p:spPr>
          <a:xfrm>
            <a:off x="5590495" y="3372750"/>
            <a:ext cx="2444973" cy="2296766"/>
          </a:xfrm>
          <a:prstGeom prst="roundRect">
            <a:avLst>
              <a:gd name="adj" fmla="val 753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000" noProof="0"/>
          </a:p>
        </p:txBody>
      </p:sp>
      <p:sp>
        <p:nvSpPr>
          <p:cNvPr id="79" name="Shape 18">
            <a:extLst>
              <a:ext uri="{FF2B5EF4-FFF2-40B4-BE49-F238E27FC236}">
                <a16:creationId xmlns:a16="http://schemas.microsoft.com/office/drawing/2014/main" id="{163326A9-CE2D-8B70-598E-5375CE83D82B}"/>
              </a:ext>
            </a:extLst>
          </p:cNvPr>
          <p:cNvSpPr/>
          <p:nvPr/>
        </p:nvSpPr>
        <p:spPr>
          <a:xfrm>
            <a:off x="5567634" y="3372750"/>
            <a:ext cx="91440" cy="1456730"/>
          </a:xfrm>
          <a:prstGeom prst="roundRect">
            <a:avLst>
              <a:gd name="adj" fmla="val 870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pt-BR" sz="2000" noProof="0"/>
          </a:p>
        </p:txBody>
      </p:sp>
      <p:sp>
        <p:nvSpPr>
          <p:cNvPr id="80" name="Text 19">
            <a:extLst>
              <a:ext uri="{FF2B5EF4-FFF2-40B4-BE49-F238E27FC236}">
                <a16:creationId xmlns:a16="http://schemas.microsoft.com/office/drawing/2014/main" id="{96544179-469F-492A-5FAA-431E6E1375C5}"/>
              </a:ext>
            </a:extLst>
          </p:cNvPr>
          <p:cNvSpPr/>
          <p:nvPr/>
        </p:nvSpPr>
        <p:spPr>
          <a:xfrm>
            <a:off x="5772574" y="3482444"/>
            <a:ext cx="209272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Eficiência dos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procedimentos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técnicos,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operacionais e de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controle das </a:t>
            </a:r>
          </a:p>
          <a:p>
            <a:pPr marL="0" indent="0" algn="l">
              <a:lnSpc>
                <a:spcPts val="2450"/>
              </a:lnSpc>
              <a:buNone/>
            </a:pPr>
            <a:r>
              <a:rPr lang="pt-BR" sz="22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aplicações.</a:t>
            </a:r>
            <a:endParaRPr lang="pt-BR" sz="2200" b="1" noProof="0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B2D7E5C2-0C17-4DE8-EED4-14C8323893EB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C4A69AB1-D8F4-E47C-1144-C77D5B58B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FEE36C06-BBAC-6EED-9E6C-C973A4143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FD22F05D-B34F-3424-F96A-A6F566461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5738EBD2-3025-50F7-7D28-E9A3E5857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84708F7F-F36B-6ACB-DA41-BFC4A5E50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2DC805F4-2CF3-AF57-9A5D-1647646BE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BD118E1B-01C4-3F0A-E732-7599CFD57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717287FB-BD15-426E-6BE1-D415F6A5D3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4" name="CaixaDeTexto 3">
            <a:extLst>
              <a:ext uri="{FF2B5EF4-FFF2-40B4-BE49-F238E27FC236}">
                <a16:creationId xmlns:a16="http://schemas.microsoft.com/office/drawing/2014/main" id="{901749C1-A77C-A722-43B1-1514986B9E3B}"/>
              </a:ext>
            </a:extLst>
          </p:cNvPr>
          <p:cNvSpPr txBox="1"/>
          <p:nvPr/>
        </p:nvSpPr>
        <p:spPr>
          <a:xfrm>
            <a:off x="1584668" y="795377"/>
            <a:ext cx="94373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reforce seu olhar para gestão de investimentos: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36141CC-6361-D308-647E-C34A8D443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93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74227-48ED-70F3-6781-70ADD020B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9264866-BB7A-DF40-44DB-605B6B582F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20193" y="6316164"/>
            <a:ext cx="2667280" cy="365125"/>
          </a:xfrm>
        </p:spPr>
        <p:txBody>
          <a:bodyPr/>
          <a:lstStyle/>
          <a:p>
            <a:pPr algn="r"/>
            <a:fld id="{C4FBE756-DC86-42D7-8124-774A618123FD}" type="slidenum">
              <a:rPr lang="pt-BR" b="1" smtClean="0">
                <a:latin typeface="Verdana" panose="020B0604030504040204" pitchFamily="34" charset="0"/>
                <a:ea typeface="Verdana" panose="020B0604030504040204" pitchFamily="34" charset="0"/>
              </a:rPr>
              <a:pPr algn="r"/>
              <a:t>25</a:t>
            </a:fld>
            <a:endParaRPr lang="pt-BR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9072708-BFE1-83CA-6CAD-2D73E8628FB0}"/>
              </a:ext>
            </a:extLst>
          </p:cNvPr>
          <p:cNvSpPr txBox="1"/>
          <p:nvPr/>
        </p:nvSpPr>
        <p:spPr>
          <a:xfrm>
            <a:off x="1917604" y="4848559"/>
            <a:ext cx="8930687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Será que há espaços para um fortalecimento institucional?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F57176-8079-784F-E827-F01FD8BA385F}"/>
              </a:ext>
            </a:extLst>
          </p:cNvPr>
          <p:cNvSpPr/>
          <p:nvPr/>
        </p:nvSpPr>
        <p:spPr>
          <a:xfrm>
            <a:off x="3267432" y="768289"/>
            <a:ext cx="5950931" cy="6903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>
                <a:solidFill>
                  <a:sysClr val="windowText" lastClr="000000"/>
                </a:solidFill>
              </a:rPr>
              <a:t>E como estão os RPPS...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A9A419F-F5FC-19A4-7198-2DB715CD2BD2}"/>
              </a:ext>
            </a:extLst>
          </p:cNvPr>
          <p:cNvSpPr/>
          <p:nvPr/>
        </p:nvSpPr>
        <p:spPr>
          <a:xfrm>
            <a:off x="3267432" y="1576280"/>
            <a:ext cx="5950931" cy="8160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>
                <a:solidFill>
                  <a:sysClr val="windowText" lastClr="000000"/>
                </a:solidFill>
              </a:rPr>
              <a:t>Como estavam alocando seus recursos?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0B265C1-25D6-121F-F935-B944E77A0AF3}"/>
              </a:ext>
            </a:extLst>
          </p:cNvPr>
          <p:cNvSpPr/>
          <p:nvPr/>
        </p:nvSpPr>
        <p:spPr>
          <a:xfrm>
            <a:off x="3267432" y="2510003"/>
            <a:ext cx="5950931" cy="1349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>
                <a:solidFill>
                  <a:sysClr val="windowText" lastClr="000000"/>
                </a:solidFill>
              </a:rPr>
              <a:t>Como estão em termos de controles, governança e profissionalização?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F2DC906-0EE9-3DE4-7E3F-8A598AFF24EA}"/>
              </a:ext>
            </a:extLst>
          </p:cNvPr>
          <p:cNvSpPr/>
          <p:nvPr/>
        </p:nvSpPr>
        <p:spPr>
          <a:xfrm>
            <a:off x="3267432" y="3947628"/>
            <a:ext cx="5950931" cy="8094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>
                <a:solidFill>
                  <a:sysClr val="windowText" lastClr="000000"/>
                </a:solidFill>
              </a:rPr>
              <a:t>E na busca da sustentabilidade?</a:t>
            </a:r>
          </a:p>
        </p:txBody>
      </p:sp>
    </p:spTree>
    <p:extLst>
      <p:ext uri="{BB962C8B-B14F-4D97-AF65-F5344CB8AC3E}">
        <p14:creationId xmlns:p14="http://schemas.microsoft.com/office/powerpoint/2010/main" val="16762446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56F96-00E8-B6B6-75D5-B67C02BD6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26</a:t>
            </a:fld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0575F67-588B-116A-649F-A217C215B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4" y="682036"/>
            <a:ext cx="5939869" cy="465225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4EF48A96-C223-C7EC-3FE5-D8705BB6BB1B}"/>
              </a:ext>
            </a:extLst>
          </p:cNvPr>
          <p:cNvSpPr txBox="1"/>
          <p:nvPr/>
        </p:nvSpPr>
        <p:spPr>
          <a:xfrm>
            <a:off x="7053684" y="2269501"/>
            <a:ext cx="4752291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as ações do DRPPS em face da nova Resolução</a:t>
            </a:r>
          </a:p>
        </p:txBody>
      </p:sp>
    </p:spTree>
    <p:extLst>
      <p:ext uri="{BB962C8B-B14F-4D97-AF65-F5344CB8AC3E}">
        <p14:creationId xmlns:p14="http://schemas.microsoft.com/office/powerpoint/2010/main" val="3704509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BD6F1-1BD5-BDF9-39A3-B0F7A5560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8FDA972B-AFF8-BD73-6A91-037C37DB6E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27</a:t>
            </a:fld>
            <a:endParaRPr lang="pt-BR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B31567C2-F74B-528C-DEFB-4EBD2B4F199F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64402756-8414-ABD3-712D-9472866E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A9152B17-8771-64C1-460C-CA12A167AB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5EBFCCDD-9F96-346E-19E1-75941CD07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A789D2D7-251F-2AB9-C3CF-6AF4A6B34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6377FE33-9F64-E459-1EA8-5CD14DCDF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8D5DA06D-BAD0-3299-1F74-F2DB85901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E60EE7CA-91F5-A7DC-A22B-7324E6CF6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94CA176D-80AB-0488-A1B3-2178C552D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F643B761-66FA-AA34-3EFD-AEA5DE664EC1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CE160F2-D5B3-7614-1E0D-91BB616C4E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264422"/>
              </p:ext>
            </p:extLst>
          </p:nvPr>
        </p:nvGraphicFramePr>
        <p:xfrm>
          <a:off x="531297" y="238010"/>
          <a:ext cx="10268465" cy="578492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249010">
                  <a:extLst>
                    <a:ext uri="{9D8B030D-6E8A-4147-A177-3AD203B41FA5}">
                      <a16:colId xmlns:a16="http://schemas.microsoft.com/office/drawing/2014/main" val="3750171958"/>
                    </a:ext>
                  </a:extLst>
                </a:gridCol>
                <a:gridCol w="8019455">
                  <a:extLst>
                    <a:ext uri="{9D8B030D-6E8A-4147-A177-3AD203B41FA5}">
                      <a16:colId xmlns:a16="http://schemas.microsoft.com/office/drawing/2014/main" val="3646641363"/>
                    </a:ext>
                  </a:extLst>
                </a:gridCol>
              </a:tblGrid>
              <a:tr h="15519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Projeto de Lei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Pontos de atenção...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417892255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PLP 185/2024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Aposentadoria especial de ACS e ACE; impactos sobre integralidade e paridade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3701447838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PLP 111/2024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Vedação de cobrança de alíquota previdenciária de militares inativos – impacto no SPSM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3923049858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196/2020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Consórcios públicos poderão instituir fundos, com reflexos previdenciários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146009139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2709/2022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Aposentadoria especial para supervisores da educação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1694955899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3387/2019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 dirty="0">
                          <a:effectLst/>
                        </a:rPr>
                        <a:t>Ampliação de órgãos de segurança – possíveis reflexos previdenciários</a:t>
                      </a:r>
                      <a:endParaRPr lang="pt-BR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3299334945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1126/2021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Piso e benefícios para vigilância sanitária e agentes indígenas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1500845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2607/2023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Remuneração integral por invalidez – agentes da segurança pública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498298025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2531/2021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Piso salarial para técnicos de educação (impactos em benefícios com paridade)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854269739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3024/2020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Exclusão de contribuição de PM reformado por invalidez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467085975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317/2022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Redução do tempo para remuneração integral na inatividade militar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1384947990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PLP 58/2026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Alterações na Lei nº 9.717/1998: governança, arrecadação e equacionamento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351852256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2965/2021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Equiparação de enteado e tutelado a filho – possíveis reflexos nos RPPS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370488911"/>
                  </a:ext>
                </a:extLst>
              </a:tr>
              <a:tr h="32278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>
                          <a:effectLst/>
                        </a:rPr>
                        <a:t>PL 4790/2024</a:t>
                      </a:r>
                      <a:endParaRPr lang="pt-BR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pt-BR" sz="1600" kern="100" dirty="0">
                          <a:effectLst/>
                        </a:rPr>
                        <a:t>Aposentadoria diferenciada e pensão especial para agentes da segurança pública</a:t>
                      </a:r>
                      <a:endParaRPr lang="pt-BR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846" marR="54846" marT="0" marB="0" anchor="ctr"/>
                </a:tc>
                <a:extLst>
                  <a:ext uri="{0D108BD9-81ED-4DB2-BD59-A6C34878D82A}">
                    <a16:rowId xmlns:a16="http://schemas.microsoft.com/office/drawing/2014/main" val="2838622085"/>
                  </a:ext>
                </a:extLst>
              </a:tr>
            </a:tbl>
          </a:graphicData>
        </a:graphic>
      </p:graphicFrame>
      <p:sp>
        <p:nvSpPr>
          <p:cNvPr id="7" name="Retângulo 6">
            <a:extLst>
              <a:ext uri="{FF2B5EF4-FFF2-40B4-BE49-F238E27FC236}">
                <a16:creationId xmlns:a16="http://schemas.microsoft.com/office/drawing/2014/main" id="{367293AF-1DEE-2400-0FE5-537994FA9618}"/>
              </a:ext>
            </a:extLst>
          </p:cNvPr>
          <p:cNvSpPr/>
          <p:nvPr/>
        </p:nvSpPr>
        <p:spPr>
          <a:xfrm>
            <a:off x="9993087" y="3546389"/>
            <a:ext cx="1944913" cy="8649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dirty="0"/>
              <a:t>E sem falar nas </a:t>
            </a:r>
            <a:r>
              <a:rPr lang="pt-BR" sz="2000" dirty="0" err="1"/>
              <a:t>PEC’s</a:t>
            </a:r>
            <a:r>
              <a:rPr lang="pt-BR" sz="2000" dirty="0"/>
              <a:t>...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85E27B9-2E89-6BB4-6684-76326B9E32CA}"/>
              </a:ext>
            </a:extLst>
          </p:cNvPr>
          <p:cNvSpPr/>
          <p:nvPr/>
        </p:nvSpPr>
        <p:spPr>
          <a:xfrm>
            <a:off x="9993087" y="4483713"/>
            <a:ext cx="1944914" cy="14011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/>
              <a:t>Lista já está desatualizada...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4063519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0">
        <p159:morph option="byChar"/>
      </p:transition>
    </mc:Choice>
    <mc:Fallback xmlns="">
      <p:transition spd="slow" advClick="0" advTm="10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ço Reservado para Texto 61">
            <a:extLst>
              <a:ext uri="{FF2B5EF4-FFF2-40B4-BE49-F238E27FC236}">
                <a16:creationId xmlns:a16="http://schemas.microsoft.com/office/drawing/2014/main" id="{EB0E95CE-76CA-F503-9495-114F182087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08438" y="5612246"/>
            <a:ext cx="6110675" cy="676058"/>
          </a:xfrm>
        </p:spPr>
        <p:txBody>
          <a:bodyPr/>
          <a:lstStyle/>
          <a:p>
            <a:r>
              <a:rPr lang="pt-BR">
                <a:hlinkClick r:id="rId2"/>
              </a:rPr>
              <a:t>atendimento.rpps@previdencia.gov.br</a:t>
            </a:r>
            <a:endParaRPr lang="pt-BR"/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6939F782-B330-9E41-DCC6-0521AEF7B37D}"/>
              </a:ext>
            </a:extLst>
          </p:cNvPr>
          <p:cNvSpPr/>
          <p:nvPr/>
        </p:nvSpPr>
        <p:spPr>
          <a:xfrm>
            <a:off x="806556" y="5366956"/>
            <a:ext cx="5838625" cy="1136238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7" name="Gráfico 66" descr="E-mail com preenchimento sólido">
            <a:extLst>
              <a:ext uri="{FF2B5EF4-FFF2-40B4-BE49-F238E27FC236}">
                <a16:creationId xmlns:a16="http://schemas.microsoft.com/office/drawing/2014/main" id="{A08DABFB-FF9B-D8EB-E354-801D05850C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849695" y="5554533"/>
            <a:ext cx="657841" cy="657841"/>
          </a:xfrm>
          <a:prstGeom prst="rect">
            <a:avLst/>
          </a:prstGeom>
        </p:spPr>
      </p:pic>
      <p:sp>
        <p:nvSpPr>
          <p:cNvPr id="12" name="Subtítulo 7">
            <a:extLst>
              <a:ext uri="{FF2B5EF4-FFF2-40B4-BE49-F238E27FC236}">
                <a16:creationId xmlns:a16="http://schemas.microsoft.com/office/drawing/2014/main" id="{A4790642-D9A1-46E7-3900-68D366C71DA4}"/>
              </a:ext>
            </a:extLst>
          </p:cNvPr>
          <p:cNvSpPr>
            <a:spLocks noGrp="1"/>
          </p:cNvSpPr>
          <p:nvPr/>
        </p:nvSpPr>
        <p:spPr>
          <a:xfrm>
            <a:off x="32530" y="63634"/>
            <a:ext cx="9558336" cy="616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0"/>
              </a:spcBef>
              <a:spcAft>
                <a:spcPts val="600"/>
              </a:spcAft>
            </a:pPr>
            <a:r>
              <a:rPr lang="pt-BR" sz="4000" b="1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Dúvidas? </a:t>
            </a:r>
          </a:p>
        </p:txBody>
      </p:sp>
      <p:pic>
        <p:nvPicPr>
          <p:cNvPr id="2" name="Imagem 1" descr="Código QR&#10;&#10;Descrição gerada automaticamente">
            <a:extLst>
              <a:ext uri="{FF2B5EF4-FFF2-40B4-BE49-F238E27FC236}">
                <a16:creationId xmlns:a16="http://schemas.microsoft.com/office/drawing/2014/main" id="{549272FA-4E2A-E010-59C1-7C1D6BF6F5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727" y="1234847"/>
            <a:ext cx="2050690" cy="2072726"/>
          </a:xfrm>
          <a:prstGeom prst="rect">
            <a:avLst/>
          </a:prstGeom>
        </p:spPr>
      </p:pic>
      <p:sp>
        <p:nvSpPr>
          <p:cNvPr id="10" name="Subtítulo 7">
            <a:extLst>
              <a:ext uri="{FF2B5EF4-FFF2-40B4-BE49-F238E27FC236}">
                <a16:creationId xmlns:a16="http://schemas.microsoft.com/office/drawing/2014/main" id="{12DE34F7-0FC1-7F37-FCB3-006FD967C636}"/>
              </a:ext>
            </a:extLst>
          </p:cNvPr>
          <p:cNvSpPr>
            <a:spLocks noGrp="1"/>
          </p:cNvSpPr>
          <p:nvPr/>
        </p:nvSpPr>
        <p:spPr>
          <a:xfrm>
            <a:off x="4996855" y="841630"/>
            <a:ext cx="4048212" cy="1429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0"/>
              </a:spcBef>
              <a:spcAft>
                <a:spcPts val="600"/>
              </a:spcAft>
            </a:pPr>
            <a:r>
              <a:rPr lang="pt-BR" sz="3000" b="1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Receba nosso Informativo e malas diretas:</a:t>
            </a:r>
          </a:p>
        </p:txBody>
      </p:sp>
      <p:sp>
        <p:nvSpPr>
          <p:cNvPr id="11" name="Subtítulo 7">
            <a:extLst>
              <a:ext uri="{FF2B5EF4-FFF2-40B4-BE49-F238E27FC236}">
                <a16:creationId xmlns:a16="http://schemas.microsoft.com/office/drawing/2014/main" id="{23E3AE77-EE84-323E-D5BD-22C643D2CF76}"/>
              </a:ext>
            </a:extLst>
          </p:cNvPr>
          <p:cNvSpPr>
            <a:spLocks noGrp="1"/>
          </p:cNvSpPr>
          <p:nvPr/>
        </p:nvSpPr>
        <p:spPr>
          <a:xfrm>
            <a:off x="83481" y="1348957"/>
            <a:ext cx="2804941" cy="1429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0"/>
              </a:spcBef>
              <a:spcAft>
                <a:spcPts val="600"/>
              </a:spcAft>
            </a:pPr>
            <a:r>
              <a:rPr lang="pt-BR" sz="3000" b="1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Acesse nosso WhatsApp:</a:t>
            </a:r>
          </a:p>
          <a:p>
            <a:pPr rtl="0">
              <a:spcBef>
                <a:spcPts val="0"/>
              </a:spcBef>
              <a:spcAft>
                <a:spcPts val="600"/>
              </a:spcAft>
            </a:pPr>
            <a:r>
              <a:rPr lang="pt-BR" sz="3000" b="1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61-2021-5555</a:t>
            </a:r>
          </a:p>
        </p:txBody>
      </p:sp>
      <p:pic>
        <p:nvPicPr>
          <p:cNvPr id="13" name="Imagem 12" descr="Código QR&#10;&#10;Descrição gerada automaticamente">
            <a:extLst>
              <a:ext uri="{FF2B5EF4-FFF2-40B4-BE49-F238E27FC236}">
                <a16:creationId xmlns:a16="http://schemas.microsoft.com/office/drawing/2014/main" id="{A79008FA-2705-7417-9FAF-50AE1E564B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11" y="680338"/>
            <a:ext cx="2179180" cy="2151291"/>
          </a:xfrm>
          <a:prstGeom prst="rect">
            <a:avLst/>
          </a:prstGeom>
        </p:spPr>
      </p:pic>
      <p:pic>
        <p:nvPicPr>
          <p:cNvPr id="16" name="Imagem 15" descr="Mão segurando celular com tela ligada&#10;&#10;Descrição gerada automaticamente">
            <a:extLst>
              <a:ext uri="{FF2B5EF4-FFF2-40B4-BE49-F238E27FC236}">
                <a16:creationId xmlns:a16="http://schemas.microsoft.com/office/drawing/2014/main" id="{F79709AA-AFF2-6AE2-9300-29EC829DEB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641" y="371986"/>
            <a:ext cx="9409920" cy="535687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4F11ACF-3AED-E5D2-3051-E2F35D9674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6269" y="2892021"/>
            <a:ext cx="2022844" cy="26483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FED17386-A422-7742-B442-D589E1C6A5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3377" y="2936436"/>
            <a:ext cx="1935726" cy="255955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376851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25B83-52EF-0684-FF40-BBE42CC14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8943BF6-1CFA-9B32-5C42-421A6C305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  <p:sp>
        <p:nvSpPr>
          <p:cNvPr id="23" name="Retângulo: Canto Dobrado 22">
            <a:extLst>
              <a:ext uri="{FF2B5EF4-FFF2-40B4-BE49-F238E27FC236}">
                <a16:creationId xmlns:a16="http://schemas.microsoft.com/office/drawing/2014/main" id="{DE8BCACC-3ABE-7E3A-E46A-5CF87C1FA2E3}"/>
              </a:ext>
            </a:extLst>
          </p:cNvPr>
          <p:cNvSpPr/>
          <p:nvPr/>
        </p:nvSpPr>
        <p:spPr>
          <a:xfrm>
            <a:off x="8043250" y="2092423"/>
            <a:ext cx="2047209" cy="3340417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Realizar com </a:t>
            </a:r>
            <a:r>
              <a:rPr lang="pt-BR" b="1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diligência a seleção, o a</a:t>
            </a:r>
            <a:r>
              <a:rPr lang="pt-BR" b="1">
                <a:solidFill>
                  <a:srgbClr val="183EFF"/>
                </a:solidFill>
                <a:latin typeface="Sora Light" pitchFamily="34" charset="0"/>
                <a:cs typeface="Sora Light" pitchFamily="34" charset="-120"/>
              </a:rPr>
              <a:t>companhamento e a avaliação </a:t>
            </a:r>
            <a:r>
              <a:rPr lang="pt-BR" b="1">
                <a:solidFill>
                  <a:schemeClr val="tx1"/>
                </a:solidFill>
                <a:latin typeface="Sora Light" pitchFamily="34" charset="0"/>
                <a:cs typeface="Sora Light" pitchFamily="34" charset="-120"/>
              </a:rPr>
              <a:t>de prestadores de serviço.</a:t>
            </a:r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14" name="Retângulo: Canto Dobrado 13">
            <a:extLst>
              <a:ext uri="{FF2B5EF4-FFF2-40B4-BE49-F238E27FC236}">
                <a16:creationId xmlns:a16="http://schemas.microsoft.com/office/drawing/2014/main" id="{37816BE8-1F49-783B-BCBA-9124CA8B96CC}"/>
              </a:ext>
            </a:extLst>
          </p:cNvPr>
          <p:cNvSpPr/>
          <p:nvPr/>
        </p:nvSpPr>
        <p:spPr>
          <a:xfrm>
            <a:off x="2192117" y="2432673"/>
            <a:ext cx="1942821" cy="2809896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Alexandria Semi Bold" pitchFamily="34" charset="0"/>
                <a:cs typeface="Alexandria Semi Bold" pitchFamily="34" charset="-120"/>
              </a:rPr>
              <a:t>Exercer atividades com: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Boa fé;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Lealdade;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Diligência;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Tempestividade;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Prudência</a:t>
            </a: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2" name="Oval 62">
            <a:extLst>
              <a:ext uri="{FF2B5EF4-FFF2-40B4-BE49-F238E27FC236}">
                <a16:creationId xmlns:a16="http://schemas.microsoft.com/office/drawing/2014/main" id="{A67BD573-5397-48FA-11BA-E291B778B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Oval 62">
            <a:extLst>
              <a:ext uri="{FF2B5EF4-FFF2-40B4-BE49-F238E27FC236}">
                <a16:creationId xmlns:a16="http://schemas.microsoft.com/office/drawing/2014/main" id="{2E5870C5-C0E6-2E94-54C9-AE5640437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1F2347A4-C466-0281-06F3-83691EFA2BE4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20E2DFF1-C173-1994-850B-D0F5AC78886D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E6892B9B-445B-D50E-0A64-F52CB154A7F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FDEE068A-F997-2891-DFF3-89C2BBD9A81A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083D7DAD-A5C5-50E2-3BE0-E97C2CC26F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879420" y="7623899"/>
            <a:ext cx="2743200" cy="365125"/>
          </a:xfrm>
        </p:spPr>
        <p:txBody>
          <a:bodyPr/>
          <a:lstStyle/>
          <a:p>
            <a:pPr>
              <a:spcBef>
                <a:spcPts val="600"/>
              </a:spcBef>
            </a:pPr>
            <a:fld id="{C4FBE756-DC86-42D7-8124-774A618123FD}" type="slidenum">
              <a:rPr lang="pt-BR" smtClean="0"/>
              <a:pPr>
                <a:spcBef>
                  <a:spcPts val="600"/>
                </a:spcBef>
              </a:pPr>
              <a:t>3</a:t>
            </a:fld>
            <a:endParaRPr lang="pt-BR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E2D0CC8A-D36F-5BC2-D79F-ADA6D3FC63CF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280203FC-9F10-CC47-9AE1-9AB65A520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FCDD9FA3-141B-0122-9C1F-E149272A04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83F4E618-915A-37D3-E371-723A631A8F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0D6C95EC-06EF-7B5E-7204-C79B6D71F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16F4A64B-76B0-D8DA-FD1A-FADACC427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6614C5E4-B711-C330-3088-CD2E58EBB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9CA50B38-F7FB-66E1-DDB9-B72E8F8C0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2483F7AB-45CB-4238-72B4-1C36145C0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BE80FFA4-1177-DAA5-D616-A7A860DFF7F6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endParaRPr lang="pt-BR">
              <a:latin typeface="Montserrat" panose="00000500000000000000" pitchFamily="2" charset="0"/>
            </a:endParaRP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208BECA2-3F5B-55E3-36BF-A32D329D6C3C}"/>
              </a:ext>
            </a:extLst>
          </p:cNvPr>
          <p:cNvSpPr txBox="1"/>
          <p:nvPr/>
        </p:nvSpPr>
        <p:spPr>
          <a:xfrm>
            <a:off x="2416553" y="390907"/>
            <a:ext cx="881531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 responsáveis pela aplicação de recursos do RPPS devem:</a:t>
            </a:r>
          </a:p>
        </p:txBody>
      </p:sp>
      <p:sp>
        <p:nvSpPr>
          <p:cNvPr id="15" name="Rolagem: Horizontal 14">
            <a:extLst>
              <a:ext uri="{FF2B5EF4-FFF2-40B4-BE49-F238E27FC236}">
                <a16:creationId xmlns:a16="http://schemas.microsoft.com/office/drawing/2014/main" id="{DF9F557D-20AF-5C45-6316-2F765F74CDF1}"/>
              </a:ext>
            </a:extLst>
          </p:cNvPr>
          <p:cNvSpPr/>
          <p:nvPr/>
        </p:nvSpPr>
        <p:spPr>
          <a:xfrm>
            <a:off x="4032215" y="2042496"/>
            <a:ext cx="1406082" cy="3085153"/>
          </a:xfrm>
          <a:prstGeom prst="horizontalScroll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Zelar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por 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elevados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Sora Light" pitchFamily="34" charset="0"/>
                <a:cs typeface="Sora Light" pitchFamily="34" charset="-120"/>
              </a:rPr>
              <a:t>padrões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Sora Light" pitchFamily="34" charset="0"/>
                <a:cs typeface="Sora Light" pitchFamily="34" charset="-120"/>
              </a:rPr>
              <a:t>éticos</a:t>
            </a:r>
            <a:r>
              <a:rPr lang="pt-BR" b="1">
                <a:solidFill>
                  <a:schemeClr val="tx1"/>
                </a:solidFill>
                <a:latin typeface="Sora Light" pitchFamily="34" charset="0"/>
                <a:cs typeface="Sora Light" pitchFamily="34" charset="-120"/>
              </a:rPr>
              <a:t>.</a:t>
            </a:r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19" name="Rolagem: Vertical 18">
            <a:extLst>
              <a:ext uri="{FF2B5EF4-FFF2-40B4-BE49-F238E27FC236}">
                <a16:creationId xmlns:a16="http://schemas.microsoft.com/office/drawing/2014/main" id="{4D6E4350-5900-B944-415E-E51E13C17C68}"/>
              </a:ext>
            </a:extLst>
          </p:cNvPr>
          <p:cNvSpPr/>
          <p:nvPr/>
        </p:nvSpPr>
        <p:spPr>
          <a:xfrm>
            <a:off x="4988760" y="1257344"/>
            <a:ext cx="3503898" cy="4760749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Adotar de regras, procedimentos e </a:t>
            </a:r>
            <a:r>
              <a:rPr lang="pt-BR" b="1">
                <a:solidFill>
                  <a:schemeClr val="tx1"/>
                </a:solidFill>
                <a:latin typeface="Alexandria Semi Bold" pitchFamily="34" charset="0"/>
                <a:cs typeface="Alexandria Semi Bold" pitchFamily="34" charset="-120"/>
              </a:rPr>
              <a:t>controles internos, observados: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Alexandria Semi Bold" pitchFamily="34" charset="0"/>
                <a:cs typeface="Alexandria Semi Bold" pitchFamily="34" charset="-120"/>
              </a:rPr>
              <a:t>A política de investimentos vigente;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A natureza pública do regime e dos recursos (art. 6º Lei 9.717/98);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Os princípios de segurança, proteção e prudência financeira (art. 6º Lei 9.717/98 e no art. 43 LRF).</a:t>
            </a:r>
          </a:p>
        </p:txBody>
      </p:sp>
      <p:sp>
        <p:nvSpPr>
          <p:cNvPr id="25" name="Rolagem: Horizontal 24">
            <a:extLst>
              <a:ext uri="{FF2B5EF4-FFF2-40B4-BE49-F238E27FC236}">
                <a16:creationId xmlns:a16="http://schemas.microsoft.com/office/drawing/2014/main" id="{B08C9328-8FD7-1535-E3B3-2358D1B04D50}"/>
              </a:ext>
            </a:extLst>
          </p:cNvPr>
          <p:cNvSpPr/>
          <p:nvPr/>
        </p:nvSpPr>
        <p:spPr>
          <a:xfrm>
            <a:off x="9946022" y="2030458"/>
            <a:ext cx="2047209" cy="3085153"/>
          </a:xfrm>
          <a:prstGeom prst="horizontalScroll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Comprovar </a:t>
            </a:r>
            <a:r>
              <a:rPr lang="pt-BR" b="1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experiência e conhecimento técnico</a:t>
            </a: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pt-BR">
              <a:solidFill>
                <a:schemeClr val="tx1"/>
              </a:solidFill>
            </a:endParaRPr>
          </a:p>
        </p:txBody>
      </p:sp>
      <p:sp>
        <p:nvSpPr>
          <p:cNvPr id="26" name="Rolagem: Horizontal 25">
            <a:extLst>
              <a:ext uri="{FF2B5EF4-FFF2-40B4-BE49-F238E27FC236}">
                <a16:creationId xmlns:a16="http://schemas.microsoft.com/office/drawing/2014/main" id="{9E672779-0DF4-84A5-2EE6-C402E9B3A884}"/>
              </a:ext>
            </a:extLst>
          </p:cNvPr>
          <p:cNvSpPr/>
          <p:nvPr/>
        </p:nvSpPr>
        <p:spPr>
          <a:xfrm>
            <a:off x="103187" y="1757778"/>
            <a:ext cx="2100816" cy="3964752"/>
          </a:xfrm>
          <a:prstGeom prst="horizontalScroll">
            <a:avLst/>
          </a:prstGeom>
          <a:solidFill>
            <a:schemeClr val="bg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prstMaterial="plastic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pt-BR" b="1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Observar princípios </a:t>
            </a: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de: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Segurança; 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Rentabilidade; 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Solvência; 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Liquidez;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Motivação;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Adequação;</a:t>
            </a:r>
          </a:p>
          <a:p>
            <a:pPr>
              <a:spcBef>
                <a:spcPts val="600"/>
              </a:spcBef>
            </a:pPr>
            <a:r>
              <a:rPr lang="pt-BR" b="1">
                <a:solidFill>
                  <a:schemeClr val="tx1"/>
                </a:solidFill>
                <a:latin typeface="Sora Light" pitchFamily="34" charset="0"/>
                <a:cs typeface="Sora Light" pitchFamily="34" charset="-120"/>
              </a:rPr>
              <a:t>Transparência.</a:t>
            </a:r>
            <a:endParaRPr lang="pt-BR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38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400EF5-9DCC-08DC-8894-69DAD21B4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ixaDeTexto 14">
            <a:extLst>
              <a:ext uri="{FF2B5EF4-FFF2-40B4-BE49-F238E27FC236}">
                <a16:creationId xmlns:a16="http://schemas.microsoft.com/office/drawing/2014/main" id="{344B9199-0770-DCB8-A552-457F8A2A8551}"/>
              </a:ext>
            </a:extLst>
          </p:cNvPr>
          <p:cNvSpPr txBox="1"/>
          <p:nvPr/>
        </p:nvSpPr>
        <p:spPr>
          <a:xfrm>
            <a:off x="1144910" y="192374"/>
            <a:ext cx="9429523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000" b="1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efetuar o prévio credenciamento, o acompanhamento e a avaliação:</a:t>
            </a:r>
            <a:endParaRPr lang="pt-BR" sz="3000" b="1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Oval 62">
            <a:extLst>
              <a:ext uri="{FF2B5EF4-FFF2-40B4-BE49-F238E27FC236}">
                <a16:creationId xmlns:a16="http://schemas.microsoft.com/office/drawing/2014/main" id="{B184A89C-782E-4754-0F0D-DAFF63E24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Oval 62">
            <a:extLst>
              <a:ext uri="{FF2B5EF4-FFF2-40B4-BE49-F238E27FC236}">
                <a16:creationId xmlns:a16="http://schemas.microsoft.com/office/drawing/2014/main" id="{3199F66E-7A3A-ABC4-A306-E28CD1BAB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7D7C938F-1BA0-F17A-630B-85C3ED4E679F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D15004B9-C849-3B1A-6638-D6A60901E548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AD0DEBC9-E7B0-72CF-C158-6373646107F6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01E9DCE3-F492-1CE3-AD9B-B394AFEE21CA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BF433263-2085-CE70-CECB-8EB721ABDC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879420" y="7623899"/>
            <a:ext cx="2743200" cy="365125"/>
          </a:xfrm>
        </p:spPr>
        <p:txBody>
          <a:bodyPr/>
          <a:lstStyle/>
          <a:p>
            <a:pPr>
              <a:spcBef>
                <a:spcPts val="600"/>
              </a:spcBef>
            </a:pPr>
            <a:fld id="{C4FBE756-DC86-42D7-8124-774A618123FD}" type="slidenum">
              <a:rPr lang="pt-BR" smtClean="0"/>
              <a:pPr>
                <a:spcBef>
                  <a:spcPts val="600"/>
                </a:spcBef>
              </a:pPr>
              <a:t>4</a:t>
            </a:fld>
            <a:endParaRPr lang="pt-BR"/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3F1E91CF-F9C7-FDF5-89BF-62AB360FB193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1821DB67-7FC9-8E55-F75E-9A30269D0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D523EFC7-FBBE-6A4F-8B8F-AD4337A262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5" name="Freeform 41">
              <a:extLst>
                <a:ext uri="{FF2B5EF4-FFF2-40B4-BE49-F238E27FC236}">
                  <a16:creationId xmlns:a16="http://schemas.microsoft.com/office/drawing/2014/main" id="{FD6D4333-9D44-38D2-1282-BA0390E31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id="{69FFC0ED-67FE-8E76-437C-1EE65D393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7" name="Rectangle 43">
              <a:extLst>
                <a:ext uri="{FF2B5EF4-FFF2-40B4-BE49-F238E27FC236}">
                  <a16:creationId xmlns:a16="http://schemas.microsoft.com/office/drawing/2014/main" id="{A264B967-50D4-7C96-E0BB-58C890487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D2E81E04-9532-4827-740F-FA91C41B6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89" name="Rectangle 45">
              <a:extLst>
                <a:ext uri="{FF2B5EF4-FFF2-40B4-BE49-F238E27FC236}">
                  <a16:creationId xmlns:a16="http://schemas.microsoft.com/office/drawing/2014/main" id="{561E8EAF-4544-A6D4-5913-FD513078A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730A15B2-973B-1E5D-992E-FC0124669E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pt-BR"/>
            </a:p>
          </p:txBody>
        </p:sp>
      </p:grpSp>
      <p:sp>
        <p:nvSpPr>
          <p:cNvPr id="4" name="Retângulo: Único Canto Recortado 3">
            <a:extLst>
              <a:ext uri="{FF2B5EF4-FFF2-40B4-BE49-F238E27FC236}">
                <a16:creationId xmlns:a16="http://schemas.microsoft.com/office/drawing/2014/main" id="{97C8C520-A1D5-F5BB-6CCB-AD72C71EC7C0}"/>
              </a:ext>
            </a:extLst>
          </p:cNvPr>
          <p:cNvSpPr/>
          <p:nvPr/>
        </p:nvSpPr>
        <p:spPr>
          <a:xfrm>
            <a:off x="957673" y="5691610"/>
            <a:ext cx="5319226" cy="376566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>
                <a:solidFill>
                  <a:schemeClr val="tx1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*No caso de fundo de investimento, o requisito SI/S2 pode ser aplicado somente a um prestador (ao administrador ou gestor)</a:t>
            </a:r>
            <a:endParaRPr lang="pt-BR" sz="1400" b="1">
              <a:solidFill>
                <a:schemeClr val="tx1"/>
              </a:solidFill>
            </a:endParaRPr>
          </a:p>
        </p:txBody>
      </p: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569CD27C-962D-DE74-5F80-83E4BA89E8A9}"/>
              </a:ext>
            </a:extLst>
          </p:cNvPr>
          <p:cNvSpPr/>
          <p:nvPr/>
        </p:nvSpPr>
        <p:spPr>
          <a:xfrm>
            <a:off x="201606" y="1408733"/>
            <a:ext cx="3862380" cy="809871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>
                <a:solidFill>
                  <a:schemeClr val="tx1"/>
                </a:solidFill>
              </a:rPr>
              <a:t>administradora ou gestora de fundo*</a:t>
            </a:r>
          </a:p>
        </p:txBody>
      </p:sp>
      <p:sp>
        <p:nvSpPr>
          <p:cNvPr id="6" name="Retângulo: Único Canto Recortado 5">
            <a:extLst>
              <a:ext uri="{FF2B5EF4-FFF2-40B4-BE49-F238E27FC236}">
                <a16:creationId xmlns:a16="http://schemas.microsoft.com/office/drawing/2014/main" id="{37DFFACB-4AA2-97B7-F831-70F494656BB7}"/>
              </a:ext>
            </a:extLst>
          </p:cNvPr>
          <p:cNvSpPr/>
          <p:nvPr/>
        </p:nvSpPr>
        <p:spPr>
          <a:xfrm>
            <a:off x="204231" y="2221590"/>
            <a:ext cx="3944237" cy="934769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>
                <a:solidFill>
                  <a:schemeClr val="tx1"/>
                </a:solidFill>
              </a:rPr>
              <a:t>administradora de carteira</a:t>
            </a:r>
          </a:p>
        </p:txBody>
      </p:sp>
      <p:sp>
        <p:nvSpPr>
          <p:cNvPr id="8" name="Retângulo: Único Canto Recortado 7">
            <a:extLst>
              <a:ext uri="{FF2B5EF4-FFF2-40B4-BE49-F238E27FC236}">
                <a16:creationId xmlns:a16="http://schemas.microsoft.com/office/drawing/2014/main" id="{AF46A0EA-A017-6DD2-F583-37E4AB59D301}"/>
              </a:ext>
            </a:extLst>
          </p:cNvPr>
          <p:cNvSpPr/>
          <p:nvPr/>
        </p:nvSpPr>
        <p:spPr>
          <a:xfrm>
            <a:off x="204231" y="3068128"/>
            <a:ext cx="3944238" cy="667910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emissora do ativo</a:t>
            </a:r>
          </a:p>
        </p:txBody>
      </p:sp>
      <p:sp>
        <p:nvSpPr>
          <p:cNvPr id="9" name="Retângulo: Único Canto Recortado 8">
            <a:extLst>
              <a:ext uri="{FF2B5EF4-FFF2-40B4-BE49-F238E27FC236}">
                <a16:creationId xmlns:a16="http://schemas.microsoft.com/office/drawing/2014/main" id="{294698C9-1571-7EC8-92D5-0008391004DF}"/>
              </a:ext>
            </a:extLst>
          </p:cNvPr>
          <p:cNvSpPr/>
          <p:nvPr/>
        </p:nvSpPr>
        <p:spPr>
          <a:xfrm>
            <a:off x="204231" y="3888054"/>
            <a:ext cx="3956935" cy="620897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 smtClean="0">
                <a:solidFill>
                  <a:schemeClr val="tx1"/>
                </a:solidFill>
              </a:rPr>
              <a:t>distribuidora</a:t>
            </a:r>
            <a:endParaRPr lang="pt-BR" sz="2000" b="1" dirty="0">
              <a:solidFill>
                <a:schemeClr val="tx1"/>
              </a:solidFill>
            </a:endParaRPr>
          </a:p>
        </p:txBody>
      </p:sp>
      <p:sp>
        <p:nvSpPr>
          <p:cNvPr id="10" name="Retângulo: Único Canto Recortado 9">
            <a:extLst>
              <a:ext uri="{FF2B5EF4-FFF2-40B4-BE49-F238E27FC236}">
                <a16:creationId xmlns:a16="http://schemas.microsoft.com/office/drawing/2014/main" id="{ECFD6768-5003-F120-A49A-B64BC232BC07}"/>
              </a:ext>
            </a:extLst>
          </p:cNvPr>
          <p:cNvSpPr/>
          <p:nvPr/>
        </p:nvSpPr>
        <p:spPr>
          <a:xfrm>
            <a:off x="204231" y="4596851"/>
            <a:ext cx="4042119" cy="552038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>
                <a:solidFill>
                  <a:schemeClr val="tx1"/>
                </a:solidFill>
              </a:rPr>
              <a:t>custodiante de títulos</a:t>
            </a:r>
          </a:p>
        </p:txBody>
      </p:sp>
      <p:sp>
        <p:nvSpPr>
          <p:cNvPr id="11" name="Retângulo: Cantos Diagonais Recortados 10">
            <a:extLst>
              <a:ext uri="{FF2B5EF4-FFF2-40B4-BE49-F238E27FC236}">
                <a16:creationId xmlns:a16="http://schemas.microsoft.com/office/drawing/2014/main" id="{F04B4585-4A64-F044-990B-2A7FE6167FC0}"/>
              </a:ext>
            </a:extLst>
          </p:cNvPr>
          <p:cNvSpPr/>
          <p:nvPr/>
        </p:nvSpPr>
        <p:spPr>
          <a:xfrm>
            <a:off x="3975886" y="1641911"/>
            <a:ext cx="2710334" cy="3570410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Instituições classificadas como </a:t>
            </a:r>
            <a:r>
              <a:rPr lang="pt-BR" sz="2000" b="1">
                <a:solidFill>
                  <a:srgbClr val="183EFF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S1 ou S2</a:t>
            </a:r>
            <a:r>
              <a:rPr lang="pt-BR" sz="2000" b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pelo Banco Central ou de seu  conglomerado prudencial.</a:t>
            </a:r>
          </a:p>
        </p:txBody>
      </p:sp>
      <p:sp>
        <p:nvSpPr>
          <p:cNvPr id="12" name="Igual a 11">
            <a:extLst>
              <a:ext uri="{FF2B5EF4-FFF2-40B4-BE49-F238E27FC236}">
                <a16:creationId xmlns:a16="http://schemas.microsoft.com/office/drawing/2014/main" id="{26F1666C-9237-7EC1-E64A-737DF727137D}"/>
              </a:ext>
            </a:extLst>
          </p:cNvPr>
          <p:cNvSpPr/>
          <p:nvPr/>
        </p:nvSpPr>
        <p:spPr>
          <a:xfrm>
            <a:off x="3735523" y="3102838"/>
            <a:ext cx="649224" cy="552038"/>
          </a:xfrm>
          <a:prstGeom prst="mathEqual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solidFill>
                <a:schemeClr val="tx1"/>
              </a:solidFill>
            </a:endParaRPr>
          </a:p>
        </p:txBody>
      </p:sp>
      <p:sp>
        <p:nvSpPr>
          <p:cNvPr id="16" name="Retângulo: Único Canto Recortado 15">
            <a:extLst>
              <a:ext uri="{FF2B5EF4-FFF2-40B4-BE49-F238E27FC236}">
                <a16:creationId xmlns:a16="http://schemas.microsoft.com/office/drawing/2014/main" id="{3A0D41FC-B5E9-6E1E-2FC0-CF6A71441EED}"/>
              </a:ext>
            </a:extLst>
          </p:cNvPr>
          <p:cNvSpPr/>
          <p:nvPr/>
        </p:nvSpPr>
        <p:spPr>
          <a:xfrm>
            <a:off x="6586312" y="1134923"/>
            <a:ext cx="3862380" cy="559210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Parâmetros mínimos: </a:t>
            </a:r>
          </a:p>
        </p:txBody>
      </p:sp>
      <p:sp>
        <p:nvSpPr>
          <p:cNvPr id="17" name="Retângulo: Único Canto Recortado 16">
            <a:extLst>
              <a:ext uri="{FF2B5EF4-FFF2-40B4-BE49-F238E27FC236}">
                <a16:creationId xmlns:a16="http://schemas.microsoft.com/office/drawing/2014/main" id="{C950D2DE-3D10-8DE7-85DC-66704BDD890A}"/>
              </a:ext>
            </a:extLst>
          </p:cNvPr>
          <p:cNvSpPr/>
          <p:nvPr/>
        </p:nvSpPr>
        <p:spPr>
          <a:xfrm>
            <a:off x="6699033" y="2161152"/>
            <a:ext cx="5400900" cy="593803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histórico e experiência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;</a:t>
            </a:r>
            <a:endParaRPr lang="pt-BR" sz="20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tângulo: Único Canto Recortado 17">
            <a:extLst>
              <a:ext uri="{FF2B5EF4-FFF2-40B4-BE49-F238E27FC236}">
                <a16:creationId xmlns:a16="http://schemas.microsoft.com/office/drawing/2014/main" id="{E368D557-BA75-AE8D-BFB3-DE437FA35F8C}"/>
              </a:ext>
            </a:extLst>
          </p:cNvPr>
          <p:cNvSpPr/>
          <p:nvPr/>
        </p:nvSpPr>
        <p:spPr>
          <a:xfrm>
            <a:off x="6766679" y="2747458"/>
            <a:ext cx="5282462" cy="732322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volume de recursos 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sob gestão ou administração; </a:t>
            </a:r>
          </a:p>
        </p:txBody>
      </p:sp>
      <p:sp>
        <p:nvSpPr>
          <p:cNvPr id="20" name="Retângulo: Único Canto Recortado 19">
            <a:extLst>
              <a:ext uri="{FF2B5EF4-FFF2-40B4-BE49-F238E27FC236}">
                <a16:creationId xmlns:a16="http://schemas.microsoft.com/office/drawing/2014/main" id="{C5DF3E2B-210C-AFCA-EDC1-574F4273AEBD}"/>
              </a:ext>
            </a:extLst>
          </p:cNvPr>
          <p:cNvSpPr/>
          <p:nvPr/>
        </p:nvSpPr>
        <p:spPr>
          <a:xfrm>
            <a:off x="6825692" y="4114918"/>
            <a:ext cx="5201092" cy="552038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solidez patrimonial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;</a:t>
            </a:r>
          </a:p>
        </p:txBody>
      </p:sp>
      <p:sp>
        <p:nvSpPr>
          <p:cNvPr id="24" name="Retângulo: Único Canto Recortado 23">
            <a:extLst>
              <a:ext uri="{FF2B5EF4-FFF2-40B4-BE49-F238E27FC236}">
                <a16:creationId xmlns:a16="http://schemas.microsoft.com/office/drawing/2014/main" id="{7F0739A9-D06A-B297-E10B-A0F4984D33C5}"/>
              </a:ext>
            </a:extLst>
          </p:cNvPr>
          <p:cNvSpPr/>
          <p:nvPr/>
        </p:nvSpPr>
        <p:spPr>
          <a:xfrm>
            <a:off x="6798937" y="3558476"/>
            <a:ext cx="5201092" cy="552038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exposição a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risco reputacional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; </a:t>
            </a:r>
          </a:p>
        </p:txBody>
      </p:sp>
      <p:sp>
        <p:nvSpPr>
          <p:cNvPr id="27" name="Retângulo: Único Canto Recortado 26">
            <a:extLst>
              <a:ext uri="{FF2B5EF4-FFF2-40B4-BE49-F238E27FC236}">
                <a16:creationId xmlns:a16="http://schemas.microsoft.com/office/drawing/2014/main" id="{1F558697-2307-926E-0D1D-3DF47171E147}"/>
              </a:ext>
            </a:extLst>
          </p:cNvPr>
          <p:cNvSpPr/>
          <p:nvPr/>
        </p:nvSpPr>
        <p:spPr>
          <a:xfrm>
            <a:off x="6846713" y="4705248"/>
            <a:ext cx="5153316" cy="552038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padrão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ético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 de conduta; e </a:t>
            </a:r>
          </a:p>
        </p:txBody>
      </p:sp>
      <p:sp>
        <p:nvSpPr>
          <p:cNvPr id="28" name="Retângulo: Único Canto Recortado 27">
            <a:extLst>
              <a:ext uri="{FF2B5EF4-FFF2-40B4-BE49-F238E27FC236}">
                <a16:creationId xmlns:a16="http://schemas.microsoft.com/office/drawing/2014/main" id="{6F4E869A-68FB-09FE-61A5-892E31A9A487}"/>
              </a:ext>
            </a:extLst>
          </p:cNvPr>
          <p:cNvSpPr/>
          <p:nvPr/>
        </p:nvSpPr>
        <p:spPr>
          <a:xfrm>
            <a:off x="6844964" y="5394254"/>
            <a:ext cx="5125892" cy="552038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- aderência da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rentabilidade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 a indicadores.</a:t>
            </a:r>
          </a:p>
        </p:txBody>
      </p:sp>
      <p:sp>
        <p:nvSpPr>
          <p:cNvPr id="29" name="Retângulo: Único Canto Recortado 28">
            <a:extLst>
              <a:ext uri="{FF2B5EF4-FFF2-40B4-BE49-F238E27FC236}">
                <a16:creationId xmlns:a16="http://schemas.microsoft.com/office/drawing/2014/main" id="{ED9791D0-5285-B5E4-0AF4-9A76E907E04F}"/>
              </a:ext>
            </a:extLst>
          </p:cNvPr>
          <p:cNvSpPr/>
          <p:nvPr/>
        </p:nvSpPr>
        <p:spPr>
          <a:xfrm>
            <a:off x="6659725" y="1600714"/>
            <a:ext cx="5348141" cy="681155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definidos de </a:t>
            </a:r>
            <a:r>
              <a:rPr lang="pt-BR" sz="2000" b="1">
                <a:solidFill>
                  <a:srgbClr val="183EFF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forma técnica e independente do ente</a:t>
            </a:r>
            <a:r>
              <a:rPr lang="pt-BR" sz="2000" b="1">
                <a:solidFill>
                  <a:schemeClr val="tx1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. 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66A1808F-EC57-ADBB-48F3-788B821BA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49338" y="634275"/>
            <a:ext cx="2850607" cy="282122"/>
          </a:xfrm>
          <a:prstGeom prst="rect">
            <a:avLst/>
          </a:prstGeom>
        </p:spPr>
      </p:pic>
      <p:sp>
        <p:nvSpPr>
          <p:cNvPr id="13" name="Sinal de Adição 12">
            <a:extLst>
              <a:ext uri="{FF2B5EF4-FFF2-40B4-BE49-F238E27FC236}">
                <a16:creationId xmlns:a16="http://schemas.microsoft.com/office/drawing/2014/main" id="{09DC319A-530E-C146-73BE-4F97F16D5298}"/>
              </a:ext>
            </a:extLst>
          </p:cNvPr>
          <p:cNvSpPr/>
          <p:nvPr/>
        </p:nvSpPr>
        <p:spPr>
          <a:xfrm>
            <a:off x="6223613" y="2933973"/>
            <a:ext cx="602079" cy="493143"/>
          </a:xfrm>
          <a:prstGeom prst="mathPlus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94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A71C9-A51A-9732-BBAF-73D067560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052D39FA-D620-B9B7-EAEE-26FF47DB9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FC46D4AE-B3CC-8844-29B9-279637A66195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38EC06DA-9CD1-A3BC-C525-BF6084BD4DA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DBCBE583-591E-B742-F952-C66D799E2884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47F6F23D-B49C-4995-E810-24BC8436E53C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4" name="Espaço Reservado para Número de Slide 73">
            <a:extLst>
              <a:ext uri="{FF2B5EF4-FFF2-40B4-BE49-F238E27FC236}">
                <a16:creationId xmlns:a16="http://schemas.microsoft.com/office/drawing/2014/main" id="{B8E60FA3-AB66-63A5-E2BD-EAD77F3073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5</a:t>
            </a:fld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0C6045DC-1D2F-92A5-E094-105D1EE4AC7C}"/>
              </a:ext>
            </a:extLst>
          </p:cNvPr>
          <p:cNvGrpSpPr/>
          <p:nvPr/>
        </p:nvGrpSpPr>
        <p:grpSpPr>
          <a:xfrm>
            <a:off x="11568112" y="0"/>
            <a:ext cx="623888" cy="3117851"/>
            <a:chOff x="3459163" y="1511300"/>
            <a:chExt cx="623888" cy="3117851"/>
          </a:xfrm>
        </p:grpSpPr>
        <p:sp>
          <p:nvSpPr>
            <p:cNvPr id="11" name="Rectangle 129">
              <a:extLst>
                <a:ext uri="{FF2B5EF4-FFF2-40B4-BE49-F238E27FC236}">
                  <a16:creationId xmlns:a16="http://schemas.microsoft.com/office/drawing/2014/main" id="{5C05E110-D38A-CB5A-2638-8018B5F42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2135188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Freeform 130">
              <a:extLst>
                <a:ext uri="{FF2B5EF4-FFF2-40B4-BE49-F238E27FC236}">
                  <a16:creationId xmlns:a16="http://schemas.microsoft.com/office/drawing/2014/main" id="{CD06C4DA-B1B1-1AC9-0124-C349873ED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651" y="2212975"/>
              <a:ext cx="441325" cy="469900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1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5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1" y="83"/>
                  </a:cubicBezTo>
                  <a:cubicBezTo>
                    <a:pt x="1" y="141"/>
                    <a:pt x="25" y="248"/>
                    <a:pt x="126" y="297"/>
                  </a:cubicBezTo>
                  <a:cubicBezTo>
                    <a:pt x="136" y="301"/>
                    <a:pt x="148" y="301"/>
                    <a:pt x="157" y="297"/>
                  </a:cubicBezTo>
                  <a:cubicBezTo>
                    <a:pt x="259" y="248"/>
                    <a:pt x="283" y="141"/>
                    <a:pt x="283" y="83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Rectangle 131">
              <a:extLst>
                <a:ext uri="{FF2B5EF4-FFF2-40B4-BE49-F238E27FC236}">
                  <a16:creationId xmlns:a16="http://schemas.microsoft.com/office/drawing/2014/main" id="{C639DB53-69E0-637E-80E1-AEE959D45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338296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132">
              <a:extLst>
                <a:ext uri="{FF2B5EF4-FFF2-40B4-BE49-F238E27FC236}">
                  <a16:creationId xmlns:a16="http://schemas.microsoft.com/office/drawing/2014/main" id="{DB5A741C-3B9C-D665-712A-9BC03DE3C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0763" y="3484563"/>
              <a:ext cx="419100" cy="420688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9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1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9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9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9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5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8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9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9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Rectangle 133">
              <a:extLst>
                <a:ext uri="{FF2B5EF4-FFF2-40B4-BE49-F238E27FC236}">
                  <a16:creationId xmlns:a16="http://schemas.microsoft.com/office/drawing/2014/main" id="{34230BB4-0DC9-0333-FEC3-597131519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4005263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134">
              <a:extLst>
                <a:ext uri="{FF2B5EF4-FFF2-40B4-BE49-F238E27FC236}">
                  <a16:creationId xmlns:a16="http://schemas.microsoft.com/office/drawing/2014/main" id="{37F7E661-FEB5-EA82-1E98-B632DB0088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6951" y="4130675"/>
              <a:ext cx="469900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7 h 240"/>
                <a:gd name="T60" fmla="*/ 241 w 302"/>
                <a:gd name="T61" fmla="*/ 60 h 240"/>
                <a:gd name="T62" fmla="*/ 253 w 302"/>
                <a:gd name="T63" fmla="*/ 67 h 240"/>
                <a:gd name="T64" fmla="*/ 297 w 302"/>
                <a:gd name="T65" fmla="*/ 143 h 240"/>
                <a:gd name="T66" fmla="*/ 301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7 h 240"/>
                <a:gd name="T84" fmla="*/ 60 w 302"/>
                <a:gd name="T85" fmla="*/ 60 h 240"/>
                <a:gd name="T86" fmla="*/ 72 w 302"/>
                <a:gd name="T87" fmla="*/ 67 h 240"/>
                <a:gd name="T88" fmla="*/ 117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2" y="63"/>
                    <a:pt x="237" y="60"/>
                    <a:pt x="241" y="60"/>
                  </a:cubicBezTo>
                  <a:cubicBezTo>
                    <a:pt x="246" y="60"/>
                    <a:pt x="250" y="63"/>
                    <a:pt x="253" y="67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1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2" y="63"/>
                    <a:pt x="56" y="60"/>
                    <a:pt x="60" y="60"/>
                  </a:cubicBezTo>
                  <a:cubicBezTo>
                    <a:pt x="65" y="60"/>
                    <a:pt x="69" y="63"/>
                    <a:pt x="72" y="67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Rectangle 135">
              <a:extLst>
                <a:ext uri="{FF2B5EF4-FFF2-40B4-BE49-F238E27FC236}">
                  <a16:creationId xmlns:a16="http://schemas.microsoft.com/office/drawing/2014/main" id="{98DFA234-8ED5-75FC-B5F0-A4D02A8E0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2759075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136">
              <a:extLst>
                <a:ext uri="{FF2B5EF4-FFF2-40B4-BE49-F238E27FC236}">
                  <a16:creationId xmlns:a16="http://schemas.microsoft.com/office/drawing/2014/main" id="{B95E9CAC-DA41-0BC0-0D0E-E355F33D9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538" y="2889250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79 w 300"/>
                <a:gd name="T3" fmla="*/ 95 h 233"/>
                <a:gd name="T4" fmla="*/ 79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1 w 300"/>
                <a:gd name="T11" fmla="*/ 84 h 233"/>
                <a:gd name="T12" fmla="*/ 171 w 300"/>
                <a:gd name="T13" fmla="*/ 88 h 233"/>
                <a:gd name="T14" fmla="*/ 263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29 w 300"/>
                <a:gd name="T23" fmla="*/ 25 h 233"/>
                <a:gd name="T24" fmla="*/ 201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6 w 300"/>
                <a:gd name="T35" fmla="*/ 16 h 233"/>
                <a:gd name="T36" fmla="*/ 96 w 300"/>
                <a:gd name="T37" fmla="*/ 16 h 233"/>
                <a:gd name="T38" fmla="*/ 60 w 300"/>
                <a:gd name="T39" fmla="*/ 31 h 233"/>
                <a:gd name="T40" fmla="*/ 58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1 w 300"/>
                <a:gd name="T47" fmla="*/ 217 h 233"/>
                <a:gd name="T48" fmla="*/ 124 w 300"/>
                <a:gd name="T49" fmla="*/ 233 h 233"/>
                <a:gd name="T50" fmla="*/ 132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6 w 300"/>
                <a:gd name="T57" fmla="*/ 212 h 233"/>
                <a:gd name="T58" fmla="*/ 168 w 300"/>
                <a:gd name="T59" fmla="*/ 233 h 233"/>
                <a:gd name="T60" fmla="*/ 172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1 w 300"/>
                <a:gd name="T71" fmla="*/ 212 h 233"/>
                <a:gd name="T72" fmla="*/ 230 w 300"/>
                <a:gd name="T73" fmla="*/ 202 h 233"/>
                <a:gd name="T74" fmla="*/ 234 w 300"/>
                <a:gd name="T75" fmla="*/ 185 h 233"/>
                <a:gd name="T76" fmla="*/ 162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79" y="95"/>
                    <a:pt x="79" y="95"/>
                    <a:pt x="79" y="95"/>
                  </a:cubicBezTo>
                  <a:cubicBezTo>
                    <a:pt x="77" y="97"/>
                    <a:pt x="77" y="102"/>
                    <a:pt x="79" y="104"/>
                  </a:cubicBezTo>
                  <a:cubicBezTo>
                    <a:pt x="95" y="120"/>
                    <a:pt x="121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1" y="84"/>
                  </a:cubicBezTo>
                  <a:cubicBezTo>
                    <a:pt x="165" y="84"/>
                    <a:pt x="169" y="85"/>
                    <a:pt x="171" y="88"/>
                  </a:cubicBezTo>
                  <a:cubicBezTo>
                    <a:pt x="263" y="179"/>
                    <a:pt x="263" y="179"/>
                    <a:pt x="263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1" y="19"/>
                    <a:pt x="211" y="16"/>
                    <a:pt x="201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4" y="16"/>
                    <a:pt x="164" y="16"/>
                    <a:pt x="163" y="16"/>
                  </a:cubicBezTo>
                  <a:cubicBezTo>
                    <a:pt x="154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2" y="16"/>
                    <a:pt x="70" y="21"/>
                    <a:pt x="60" y="31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7"/>
                    <a:pt x="81" y="217"/>
                    <a:pt x="81" y="217"/>
                  </a:cubicBezTo>
                  <a:cubicBezTo>
                    <a:pt x="93" y="227"/>
                    <a:pt x="108" y="233"/>
                    <a:pt x="124" y="233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3" y="207"/>
                    <a:pt x="141" y="207"/>
                    <a:pt x="146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2" y="233"/>
                    <a:pt x="172" y="233"/>
                    <a:pt x="172" y="233"/>
                  </a:cubicBezTo>
                  <a:cubicBezTo>
                    <a:pt x="182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2"/>
                    <a:pt x="230" y="202"/>
                    <a:pt x="230" y="202"/>
                  </a:cubicBezTo>
                  <a:cubicBezTo>
                    <a:pt x="235" y="198"/>
                    <a:pt x="236" y="191"/>
                    <a:pt x="234" y="185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7" y="147"/>
                    <a:pt x="62" y="122"/>
                  </a:cubicBezTo>
                  <a:cubicBezTo>
                    <a:pt x="50" y="110"/>
                    <a:pt x="49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Rectangle 137">
              <a:extLst>
                <a:ext uri="{FF2B5EF4-FFF2-40B4-BE49-F238E27FC236}">
                  <a16:creationId xmlns:a16="http://schemas.microsoft.com/office/drawing/2014/main" id="{00BF6B47-44B6-1CD1-092A-019239944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151130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138">
              <a:extLst>
                <a:ext uri="{FF2B5EF4-FFF2-40B4-BE49-F238E27FC236}">
                  <a16:creationId xmlns:a16="http://schemas.microsoft.com/office/drawing/2014/main" id="{BA69AF5C-EB00-8CA6-BB9C-15B9BC429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1762125"/>
              <a:ext cx="188913" cy="295275"/>
            </a:xfrm>
            <a:custGeom>
              <a:avLst/>
              <a:gdLst>
                <a:gd name="T0" fmla="*/ 17 w 121"/>
                <a:gd name="T1" fmla="*/ 0 h 189"/>
                <a:gd name="T2" fmla="*/ 34 w 121"/>
                <a:gd name="T3" fmla="*/ 17 h 189"/>
                <a:gd name="T4" fmla="*/ 34 w 121"/>
                <a:gd name="T5" fmla="*/ 85 h 189"/>
                <a:gd name="T6" fmla="*/ 41 w 121"/>
                <a:gd name="T7" fmla="*/ 104 h 189"/>
                <a:gd name="T8" fmla="*/ 63 w 121"/>
                <a:gd name="T9" fmla="*/ 125 h 189"/>
                <a:gd name="T10" fmla="*/ 76 w 121"/>
                <a:gd name="T11" fmla="*/ 127 h 189"/>
                <a:gd name="T12" fmla="*/ 78 w 121"/>
                <a:gd name="T13" fmla="*/ 111 h 189"/>
                <a:gd name="T14" fmla="*/ 58 w 121"/>
                <a:gd name="T15" fmla="*/ 91 h 189"/>
                <a:gd name="T16" fmla="*/ 58 w 121"/>
                <a:gd name="T17" fmla="*/ 72 h 189"/>
                <a:gd name="T18" fmla="*/ 77 w 121"/>
                <a:gd name="T19" fmla="*/ 72 h 189"/>
                <a:gd name="T20" fmla="*/ 97 w 121"/>
                <a:gd name="T21" fmla="*/ 92 h 189"/>
                <a:gd name="T22" fmla="*/ 97 w 121"/>
                <a:gd name="T23" fmla="*/ 92 h 189"/>
                <a:gd name="T24" fmla="*/ 108 w 121"/>
                <a:gd name="T25" fmla="*/ 102 h 189"/>
                <a:gd name="T26" fmla="*/ 121 w 121"/>
                <a:gd name="T27" fmla="*/ 136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6" y="99"/>
                    <a:pt x="41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2" y="115"/>
                    <a:pt x="78" y="111"/>
                  </a:cubicBezTo>
                  <a:cubicBezTo>
                    <a:pt x="75" y="108"/>
                    <a:pt x="68" y="101"/>
                    <a:pt x="58" y="91"/>
                  </a:cubicBezTo>
                  <a:cubicBezTo>
                    <a:pt x="52" y="85"/>
                    <a:pt x="52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8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6" y="111"/>
                    <a:pt x="121" y="123"/>
                    <a:pt x="121" y="13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2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139">
              <a:extLst>
                <a:ext uri="{FF2B5EF4-FFF2-40B4-BE49-F238E27FC236}">
                  <a16:creationId xmlns:a16="http://schemas.microsoft.com/office/drawing/2014/main" id="{B4198BAB-251B-F85D-E8B3-2ECD2AA4C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1762125"/>
              <a:ext cx="188913" cy="295275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6 h 189"/>
                <a:gd name="T18" fmla="*/ 14 w 122"/>
                <a:gd name="T19" fmla="*/ 102 h 189"/>
                <a:gd name="T20" fmla="*/ 25 w 122"/>
                <a:gd name="T21" fmla="*/ 92 h 189"/>
                <a:gd name="T22" fmla="*/ 25 w 122"/>
                <a:gd name="T23" fmla="*/ 92 h 189"/>
                <a:gd name="T24" fmla="*/ 45 w 122"/>
                <a:gd name="T25" fmla="*/ 72 h 189"/>
                <a:gd name="T26" fmla="*/ 64 w 122"/>
                <a:gd name="T27" fmla="*/ 72 h 189"/>
                <a:gd name="T28" fmla="*/ 64 w 122"/>
                <a:gd name="T29" fmla="*/ 91 h 189"/>
                <a:gd name="T30" fmla="*/ 44 w 122"/>
                <a:gd name="T31" fmla="*/ 111 h 189"/>
                <a:gd name="T32" fmla="*/ 46 w 122"/>
                <a:gd name="T33" fmla="*/ 127 h 189"/>
                <a:gd name="T34" fmla="*/ 59 w 122"/>
                <a:gd name="T35" fmla="*/ 125 h 189"/>
                <a:gd name="T36" fmla="*/ 80 w 122"/>
                <a:gd name="T37" fmla="*/ 104 h 189"/>
                <a:gd name="T38" fmla="*/ 88 w 122"/>
                <a:gd name="T39" fmla="*/ 85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8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2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10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8" y="88"/>
                    <a:pt x="35" y="82"/>
                    <a:pt x="45" y="72"/>
                  </a:cubicBezTo>
                  <a:cubicBezTo>
                    <a:pt x="50" y="66"/>
                    <a:pt x="59" y="66"/>
                    <a:pt x="64" y="72"/>
                  </a:cubicBezTo>
                  <a:cubicBezTo>
                    <a:pt x="69" y="77"/>
                    <a:pt x="69" y="85"/>
                    <a:pt x="64" y="91"/>
                  </a:cubicBezTo>
                  <a:cubicBezTo>
                    <a:pt x="54" y="101"/>
                    <a:pt x="47" y="108"/>
                    <a:pt x="44" y="111"/>
                  </a:cubicBezTo>
                  <a:cubicBezTo>
                    <a:pt x="39" y="115"/>
                    <a:pt x="40" y="123"/>
                    <a:pt x="46" y="127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8" y="92"/>
                    <a:pt x="88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140">
              <a:extLst>
                <a:ext uri="{FF2B5EF4-FFF2-40B4-BE49-F238E27FC236}">
                  <a16:creationId xmlns:a16="http://schemas.microsoft.com/office/drawing/2014/main" id="{993571D7-72D7-9815-6F47-D7A876D1BD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863" y="1579563"/>
              <a:ext cx="344488" cy="309563"/>
            </a:xfrm>
            <a:custGeom>
              <a:avLst/>
              <a:gdLst>
                <a:gd name="T0" fmla="*/ 197 w 221"/>
                <a:gd name="T1" fmla="*/ 25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5 h 198"/>
                <a:gd name="T14" fmla="*/ 111 w 221"/>
                <a:gd name="T15" fmla="*/ 34 h 198"/>
                <a:gd name="T16" fmla="*/ 125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7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1 h 198"/>
                <a:gd name="T64" fmla="*/ 125 w 221"/>
                <a:gd name="T65" fmla="*/ 113 h 198"/>
                <a:gd name="T66" fmla="*/ 125 w 221"/>
                <a:gd name="T67" fmla="*/ 133 h 198"/>
                <a:gd name="T68" fmla="*/ 114 w 221"/>
                <a:gd name="T69" fmla="*/ 143 h 198"/>
                <a:gd name="T70" fmla="*/ 108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1 h 198"/>
                <a:gd name="T78" fmla="*/ 90 w 221"/>
                <a:gd name="T79" fmla="*/ 92 h 198"/>
                <a:gd name="T80" fmla="*/ 111 w 221"/>
                <a:gd name="T81" fmla="*/ 72 h 198"/>
                <a:gd name="T82" fmla="*/ 131 w 221"/>
                <a:gd name="T83" fmla="*/ 92 h 198"/>
                <a:gd name="T84" fmla="*/ 131 w 221"/>
                <a:gd name="T85" fmla="*/ 101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7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5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1"/>
                    <a:pt x="25" y="24"/>
                  </a:cubicBezTo>
                  <a:cubicBezTo>
                    <a:pt x="0" y="49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5"/>
                  </a:cubicBezTo>
                  <a:close/>
                  <a:moveTo>
                    <a:pt x="111" y="34"/>
                  </a:moveTo>
                  <a:cubicBezTo>
                    <a:pt x="118" y="34"/>
                    <a:pt x="125" y="40"/>
                    <a:pt x="125" y="48"/>
                  </a:cubicBezTo>
                  <a:cubicBezTo>
                    <a:pt x="125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6" y="75"/>
                    <a:pt x="77" y="75"/>
                  </a:cubicBezTo>
                  <a:cubicBezTo>
                    <a:pt x="80" y="75"/>
                    <a:pt x="82" y="76"/>
                    <a:pt x="84" y="77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1"/>
                  </a:moveTo>
                  <a:cubicBezTo>
                    <a:pt x="131" y="106"/>
                    <a:pt x="129" y="111"/>
                    <a:pt x="125" y="113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5" y="139"/>
                    <a:pt x="120" y="143"/>
                    <a:pt x="114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2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1"/>
                    <a:pt x="90" y="106"/>
                    <a:pt x="90" y="10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2"/>
                    <a:pt x="111" y="72"/>
                  </a:cubicBezTo>
                  <a:cubicBezTo>
                    <a:pt x="122" y="72"/>
                    <a:pt x="131" y="81"/>
                    <a:pt x="131" y="92"/>
                  </a:cubicBezTo>
                  <a:lnTo>
                    <a:pt x="131" y="101"/>
                  </a:lnTo>
                  <a:close/>
                  <a:moveTo>
                    <a:pt x="145" y="41"/>
                  </a:moveTo>
                  <a:cubicBezTo>
                    <a:pt x="152" y="41"/>
                    <a:pt x="157" y="46"/>
                    <a:pt x="157" y="53"/>
                  </a:cubicBezTo>
                  <a:cubicBezTo>
                    <a:pt x="157" y="59"/>
                    <a:pt x="152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7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7"/>
                  </a:cubicBezTo>
                  <a:cubicBezTo>
                    <a:pt x="140" y="76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2994DD82-81BA-AEE7-9F2C-D0B7C5DFB2F4}"/>
              </a:ext>
            </a:extLst>
          </p:cNvPr>
          <p:cNvSpPr txBox="1"/>
          <p:nvPr/>
        </p:nvSpPr>
        <p:spPr>
          <a:xfrm>
            <a:off x="1017037" y="325622"/>
            <a:ext cx="104113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identificar, analisar, avaliar, controlar, monitorar e gerenciar riscos, custos e retorno dos investimentos.</a:t>
            </a:r>
            <a:endParaRPr kumimoji="0" lang="pt-BR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FEA7FFB-A090-7814-4F92-805CA2BE6073}"/>
              </a:ext>
            </a:extLst>
          </p:cNvPr>
          <p:cNvSpPr/>
          <p:nvPr/>
        </p:nvSpPr>
        <p:spPr>
          <a:xfrm>
            <a:off x="2209284" y="1812205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de Crédito</a:t>
            </a:r>
            <a:endParaRPr lang="pt-BR" sz="2600" b="1" noProof="0"/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3A93A77F-8F7F-FD9F-BC92-7BC042EF3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C08E2ED1-482D-680C-D429-678ABF45D7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908715" y="2346643"/>
            <a:ext cx="266581" cy="266581"/>
          </a:xfrm>
          <a:prstGeom prst="rect">
            <a:avLst/>
          </a:prstGeom>
        </p:spPr>
      </p:pic>
      <p:sp>
        <p:nvSpPr>
          <p:cNvPr id="6" name="Text 3">
            <a:extLst>
              <a:ext uri="{FF2B5EF4-FFF2-40B4-BE49-F238E27FC236}">
                <a16:creationId xmlns:a16="http://schemas.microsoft.com/office/drawing/2014/main" id="{B3B49D58-0407-892E-209B-D5075BC92305}"/>
              </a:ext>
            </a:extLst>
          </p:cNvPr>
          <p:cNvSpPr/>
          <p:nvPr/>
        </p:nvSpPr>
        <p:spPr>
          <a:xfrm>
            <a:off x="8395610" y="1661557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de Mercado</a:t>
            </a:r>
            <a:endParaRPr lang="pt-BR" sz="2600" b="1" noProof="0"/>
          </a:p>
        </p:txBody>
      </p:sp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6129270A-9BA7-3A9B-75CE-453F130B1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9EE117D2-5C38-78FE-69F5-BCFEBFB07C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090529" y="2346643"/>
            <a:ext cx="266581" cy="266581"/>
          </a:xfrm>
          <a:prstGeom prst="rect">
            <a:avLst/>
          </a:prstGeom>
        </p:spPr>
      </p:pic>
      <p:sp>
        <p:nvSpPr>
          <p:cNvPr id="9" name="Text 4">
            <a:extLst>
              <a:ext uri="{FF2B5EF4-FFF2-40B4-BE49-F238E27FC236}">
                <a16:creationId xmlns:a16="http://schemas.microsoft.com/office/drawing/2014/main" id="{9FC11594-4F33-7DE1-4A8E-792BA8D601F0}"/>
              </a:ext>
            </a:extLst>
          </p:cNvPr>
          <p:cNvSpPr/>
          <p:nvPr/>
        </p:nvSpPr>
        <p:spPr>
          <a:xfrm>
            <a:off x="9000827" y="3272695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de Liquidez</a:t>
            </a:r>
            <a:endParaRPr lang="pt-BR" sz="2600" b="1" noProof="0"/>
          </a:p>
        </p:txBody>
      </p:sp>
      <p:pic>
        <p:nvPicPr>
          <p:cNvPr id="19" name="Image 4" descr="preencoded.png">
            <a:extLst>
              <a:ext uri="{FF2B5EF4-FFF2-40B4-BE49-F238E27FC236}">
                <a16:creationId xmlns:a16="http://schemas.microsoft.com/office/drawing/2014/main" id="{95E77415-863E-DFEF-01B9-3447429228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23" name="Image 5" descr="preencoded.png">
            <a:extLst>
              <a:ext uri="{FF2B5EF4-FFF2-40B4-BE49-F238E27FC236}">
                <a16:creationId xmlns:a16="http://schemas.microsoft.com/office/drawing/2014/main" id="{9721B324-33D0-53BD-C8A6-1490E71D02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81436" y="3370105"/>
            <a:ext cx="266581" cy="266581"/>
          </a:xfrm>
          <a:prstGeom prst="rect">
            <a:avLst/>
          </a:prstGeom>
        </p:spPr>
      </p:pic>
      <p:sp>
        <p:nvSpPr>
          <p:cNvPr id="24" name="Text 5">
            <a:extLst>
              <a:ext uri="{FF2B5EF4-FFF2-40B4-BE49-F238E27FC236}">
                <a16:creationId xmlns:a16="http://schemas.microsoft.com/office/drawing/2014/main" id="{87A732DE-C951-6581-E603-46C66908CC29}"/>
              </a:ext>
            </a:extLst>
          </p:cNvPr>
          <p:cNvSpPr/>
          <p:nvPr/>
        </p:nvSpPr>
        <p:spPr>
          <a:xfrm>
            <a:off x="8395609" y="4940387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Operacional</a:t>
            </a:r>
            <a:endParaRPr lang="pt-BR" sz="2600" b="1" noProof="0"/>
          </a:p>
        </p:txBody>
      </p:sp>
      <p:pic>
        <p:nvPicPr>
          <p:cNvPr id="27" name="Image 6" descr="preencoded.png">
            <a:extLst>
              <a:ext uri="{FF2B5EF4-FFF2-40B4-BE49-F238E27FC236}">
                <a16:creationId xmlns:a16="http://schemas.microsoft.com/office/drawing/2014/main" id="{2A4CD969-7283-A899-FDB6-F916A904EB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28" name="Image 7" descr="preencoded.png">
            <a:extLst>
              <a:ext uri="{FF2B5EF4-FFF2-40B4-BE49-F238E27FC236}">
                <a16:creationId xmlns:a16="http://schemas.microsoft.com/office/drawing/2014/main" id="{C9404D90-301F-A344-DFB0-23FF5B2607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090529" y="4393566"/>
            <a:ext cx="266581" cy="266581"/>
          </a:xfrm>
          <a:prstGeom prst="rect">
            <a:avLst/>
          </a:prstGeom>
        </p:spPr>
      </p:pic>
      <p:sp>
        <p:nvSpPr>
          <p:cNvPr id="29" name="Text 6">
            <a:extLst>
              <a:ext uri="{FF2B5EF4-FFF2-40B4-BE49-F238E27FC236}">
                <a16:creationId xmlns:a16="http://schemas.microsoft.com/office/drawing/2014/main" id="{EB62DAED-23CA-8380-DA4F-CD369F7E0EB8}"/>
              </a:ext>
            </a:extLst>
          </p:cNvPr>
          <p:cNvSpPr/>
          <p:nvPr/>
        </p:nvSpPr>
        <p:spPr>
          <a:xfrm>
            <a:off x="2423475" y="4872426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Legal</a:t>
            </a:r>
            <a:endParaRPr lang="pt-BR" sz="2600" b="1" noProof="0"/>
          </a:p>
        </p:txBody>
      </p:sp>
      <p:pic>
        <p:nvPicPr>
          <p:cNvPr id="30" name="Image 8" descr="preencoded.png">
            <a:extLst>
              <a:ext uri="{FF2B5EF4-FFF2-40B4-BE49-F238E27FC236}">
                <a16:creationId xmlns:a16="http://schemas.microsoft.com/office/drawing/2014/main" id="{21D627BF-C543-8E97-4D9D-42955B7FCC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31" name="Image 9" descr="preencoded.png">
            <a:extLst>
              <a:ext uri="{FF2B5EF4-FFF2-40B4-BE49-F238E27FC236}">
                <a16:creationId xmlns:a16="http://schemas.microsoft.com/office/drawing/2014/main" id="{04638C8B-FDC2-840F-B21F-9026914F94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908715" y="4393566"/>
            <a:ext cx="266581" cy="266581"/>
          </a:xfrm>
          <a:prstGeom prst="rect">
            <a:avLst/>
          </a:prstGeom>
        </p:spPr>
      </p:pic>
      <p:sp>
        <p:nvSpPr>
          <p:cNvPr id="32" name="Text 7">
            <a:extLst>
              <a:ext uri="{FF2B5EF4-FFF2-40B4-BE49-F238E27FC236}">
                <a16:creationId xmlns:a16="http://schemas.microsoft.com/office/drawing/2014/main" id="{67ADBB56-04C5-949F-AF87-7261E75C1D7B}"/>
              </a:ext>
            </a:extLst>
          </p:cNvPr>
          <p:cNvSpPr/>
          <p:nvPr/>
        </p:nvSpPr>
        <p:spPr>
          <a:xfrm>
            <a:off x="1539807" y="3324980"/>
            <a:ext cx="2494359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pt-BR" sz="2600" b="1" noProof="0"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Risco Sistêmico</a:t>
            </a:r>
            <a:endParaRPr lang="pt-BR" sz="2600" b="1" noProof="0"/>
          </a:p>
        </p:txBody>
      </p:sp>
      <p:pic>
        <p:nvPicPr>
          <p:cNvPr id="33" name="Image 10" descr="preencoded.png">
            <a:extLst>
              <a:ext uri="{FF2B5EF4-FFF2-40B4-BE49-F238E27FC236}">
                <a16:creationId xmlns:a16="http://schemas.microsoft.com/office/drawing/2014/main" id="{FE347009-AD09-8669-1A4B-769B14E993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38161" y="1208644"/>
            <a:ext cx="4589740" cy="4589740"/>
          </a:xfrm>
          <a:prstGeom prst="rect">
            <a:avLst/>
          </a:prstGeom>
        </p:spPr>
      </p:pic>
      <p:pic>
        <p:nvPicPr>
          <p:cNvPr id="34" name="Image 11" descr="preencoded.png">
            <a:extLst>
              <a:ext uri="{FF2B5EF4-FFF2-40B4-BE49-F238E27FC236}">
                <a16:creationId xmlns:a16="http://schemas.microsoft.com/office/drawing/2014/main" id="{AF3A935A-D05F-5291-4EC6-D8A98B727F3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317808" y="3370105"/>
            <a:ext cx="266581" cy="266581"/>
          </a:xfrm>
          <a:prstGeom prst="rect">
            <a:avLst/>
          </a:prstGeom>
        </p:spPr>
      </p:pic>
      <p:sp>
        <p:nvSpPr>
          <p:cNvPr id="35" name="Text 8">
            <a:extLst>
              <a:ext uri="{FF2B5EF4-FFF2-40B4-BE49-F238E27FC236}">
                <a16:creationId xmlns:a16="http://schemas.microsoft.com/office/drawing/2014/main" id="{93AF18E9-5E67-11E2-212D-46BDAFD3014E}"/>
              </a:ext>
            </a:extLst>
          </p:cNvPr>
          <p:cNvSpPr/>
          <p:nvPr/>
        </p:nvSpPr>
        <p:spPr>
          <a:xfrm>
            <a:off x="828703" y="5320185"/>
            <a:ext cx="4658443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pt-BR" sz="160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Quando material e relevante</a:t>
            </a:r>
            <a:r>
              <a:rPr lang="pt-BR" sz="1600" noProof="0">
                <a:latin typeface="Sora Light" pitchFamily="34" charset="0"/>
                <a:ea typeface="Sora Light" pitchFamily="34" charset="-122"/>
                <a:cs typeface="Sora Light" pitchFamily="34" charset="-120"/>
              </a:rPr>
              <a:t> considerar aspectos de </a:t>
            </a:r>
            <a:r>
              <a:rPr lang="pt-BR" sz="16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sustentabilidade econômica, ambiental, social e de governança (ESG).</a:t>
            </a:r>
            <a:endParaRPr lang="pt-BR" sz="1600" noProof="0">
              <a:solidFill>
                <a:srgbClr val="183EFF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0EC399F-67FC-30BC-2F6B-7F3385CF30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9830322">
            <a:off x="-122503" y="675448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49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6786D-2B11-AA12-6019-9CA0594FF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val 62">
            <a:extLst>
              <a:ext uri="{FF2B5EF4-FFF2-40B4-BE49-F238E27FC236}">
                <a16:creationId xmlns:a16="http://schemas.microsoft.com/office/drawing/2014/main" id="{09D421E8-A9E6-BCAF-9E81-231DC8960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57938A5-884A-8BA7-AE81-CA6A225D1F4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168495" y="645725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80" name="Freeform 56">
            <a:extLst>
              <a:ext uri="{FF2B5EF4-FFF2-40B4-BE49-F238E27FC236}">
                <a16:creationId xmlns:a16="http://schemas.microsoft.com/office/drawing/2014/main" id="{DEDB1667-4F06-BF21-C2A6-318723F19789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CD370F24-B4E0-9FF6-6D57-7E4765944423}"/>
              </a:ext>
            </a:extLst>
          </p:cNvPr>
          <p:cNvSpPr txBox="1"/>
          <p:nvPr/>
        </p:nvSpPr>
        <p:spPr>
          <a:xfrm>
            <a:off x="2021110" y="730750"/>
            <a:ext cx="826274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documentar, registrar e dar transparência</a:t>
            </a:r>
            <a:endParaRPr lang="pt-BR" sz="2000" b="1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9EF073CE-4F20-1642-5080-B15D47EA1D59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56796B32-319D-C528-0C4A-0A806AECE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8A77AA99-EB91-51F9-E49F-AAD72988E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DB8933A6-A316-F200-7CCA-23FD7316F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17E0B709-CC18-32E7-2363-E8FA89024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A9752E94-AC80-6923-7783-57A5661F0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16ED8CB5-7AAB-F2F6-E173-A7901DBEB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B6A1350E-ADF3-8D51-F99D-3DE8471BE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982493AF-7074-1A38-8C28-2774EED32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6F70B15F-2E3D-F58C-64E3-A1E147421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E619CC37-C57A-0535-C9C6-E70653D5E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1F7D1759-F0F4-96DC-CEA5-29EB049EF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03B55333-25E7-824C-52A8-CEFBCD568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A6C54A83-0582-027A-55B5-C7D7A0E71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E3B9AA27-FB9F-B1DE-8A01-13D0B88EB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35" name="Shape 2">
            <a:extLst>
              <a:ext uri="{FF2B5EF4-FFF2-40B4-BE49-F238E27FC236}">
                <a16:creationId xmlns:a16="http://schemas.microsoft.com/office/drawing/2014/main" id="{419A2437-4007-8D73-87A8-5854EB65FDC8}"/>
              </a:ext>
            </a:extLst>
          </p:cNvPr>
          <p:cNvSpPr/>
          <p:nvPr/>
        </p:nvSpPr>
        <p:spPr>
          <a:xfrm>
            <a:off x="1522796" y="5320463"/>
            <a:ext cx="8204458" cy="673138"/>
          </a:xfrm>
          <a:prstGeom prst="roundRect">
            <a:avLst>
              <a:gd name="adj" fmla="val 4604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noProof="0"/>
          </a:p>
        </p:txBody>
      </p:sp>
      <p:sp>
        <p:nvSpPr>
          <p:cNvPr id="37" name="Text 4">
            <a:extLst>
              <a:ext uri="{FF2B5EF4-FFF2-40B4-BE49-F238E27FC236}">
                <a16:creationId xmlns:a16="http://schemas.microsoft.com/office/drawing/2014/main" id="{1DB2345E-B342-2D92-6EFF-D4A733236EA7}"/>
              </a:ext>
            </a:extLst>
          </p:cNvPr>
          <p:cNvSpPr/>
          <p:nvPr/>
        </p:nvSpPr>
        <p:spPr>
          <a:xfrm>
            <a:off x="1611066" y="5534721"/>
            <a:ext cx="1879375" cy="268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Registro Digital</a:t>
            </a:r>
            <a:endParaRPr lang="pt-BR" sz="2600" b="1" noProof="0"/>
          </a:p>
        </p:txBody>
      </p:sp>
      <p:sp>
        <p:nvSpPr>
          <p:cNvPr id="40" name="Shape 7">
            <a:extLst>
              <a:ext uri="{FF2B5EF4-FFF2-40B4-BE49-F238E27FC236}">
                <a16:creationId xmlns:a16="http://schemas.microsoft.com/office/drawing/2014/main" id="{7367BE25-8465-996E-DBCA-85D29872663D}"/>
              </a:ext>
            </a:extLst>
          </p:cNvPr>
          <p:cNvSpPr/>
          <p:nvPr/>
        </p:nvSpPr>
        <p:spPr>
          <a:xfrm flipH="1">
            <a:off x="4576402" y="5052052"/>
            <a:ext cx="45719" cy="268411"/>
          </a:xfrm>
          <a:prstGeom prst="roundRect">
            <a:avLst>
              <a:gd name="adj" fmla="val 348309"/>
            </a:avLst>
          </a:prstGeom>
          <a:solidFill>
            <a:srgbClr val="BBC2DC"/>
          </a:solidFill>
          <a:ln/>
        </p:spPr>
        <p:txBody>
          <a:bodyPr/>
          <a:lstStyle/>
          <a:p>
            <a:endParaRPr lang="pt-BR" noProof="0"/>
          </a:p>
        </p:txBody>
      </p:sp>
      <p:sp>
        <p:nvSpPr>
          <p:cNvPr id="41" name="Text 8">
            <a:extLst>
              <a:ext uri="{FF2B5EF4-FFF2-40B4-BE49-F238E27FC236}">
                <a16:creationId xmlns:a16="http://schemas.microsoft.com/office/drawing/2014/main" id="{B89BE55B-68D7-608B-9E97-2292B96E2C6F}"/>
              </a:ext>
            </a:extLst>
          </p:cNvPr>
          <p:cNvSpPr/>
          <p:nvPr/>
        </p:nvSpPr>
        <p:spPr>
          <a:xfrm>
            <a:off x="4540634" y="5556416"/>
            <a:ext cx="1879375" cy="268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Rastreabilidade</a:t>
            </a:r>
            <a:endParaRPr lang="pt-BR" sz="2600" b="1" noProof="0"/>
          </a:p>
        </p:txBody>
      </p:sp>
      <p:sp>
        <p:nvSpPr>
          <p:cNvPr id="43" name="Shape 10">
            <a:extLst>
              <a:ext uri="{FF2B5EF4-FFF2-40B4-BE49-F238E27FC236}">
                <a16:creationId xmlns:a16="http://schemas.microsoft.com/office/drawing/2014/main" id="{8B50083D-2019-C544-D5ED-B5B53F713BCF}"/>
              </a:ext>
            </a:extLst>
          </p:cNvPr>
          <p:cNvSpPr/>
          <p:nvPr/>
        </p:nvSpPr>
        <p:spPr>
          <a:xfrm>
            <a:off x="3967331" y="5441904"/>
            <a:ext cx="357037" cy="408050"/>
          </a:xfrm>
          <a:prstGeom prst="roundRect">
            <a:avLst>
              <a:gd name="adj" fmla="val 16803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600" b="1" noProof="0"/>
          </a:p>
        </p:txBody>
      </p:sp>
      <p:sp>
        <p:nvSpPr>
          <p:cNvPr id="53" name="Text 13">
            <a:extLst>
              <a:ext uri="{FF2B5EF4-FFF2-40B4-BE49-F238E27FC236}">
                <a16:creationId xmlns:a16="http://schemas.microsoft.com/office/drawing/2014/main" id="{912F6C70-9BC9-2BC0-23B5-B502270B29F5}"/>
              </a:ext>
            </a:extLst>
          </p:cNvPr>
          <p:cNvSpPr/>
          <p:nvPr/>
        </p:nvSpPr>
        <p:spPr>
          <a:xfrm>
            <a:off x="7490417" y="5582756"/>
            <a:ext cx="1879375" cy="268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600" b="1" noProof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Auditabilidade</a:t>
            </a:r>
            <a:endParaRPr lang="pt-BR" sz="2600" b="1" noProof="0"/>
          </a:p>
        </p:txBody>
      </p:sp>
      <p:sp>
        <p:nvSpPr>
          <p:cNvPr id="65" name="Shape 15">
            <a:extLst>
              <a:ext uri="{FF2B5EF4-FFF2-40B4-BE49-F238E27FC236}">
                <a16:creationId xmlns:a16="http://schemas.microsoft.com/office/drawing/2014/main" id="{BC247F63-4233-A3C9-43FB-99D9BCFFDC01}"/>
              </a:ext>
            </a:extLst>
          </p:cNvPr>
          <p:cNvSpPr/>
          <p:nvPr/>
        </p:nvSpPr>
        <p:spPr>
          <a:xfrm>
            <a:off x="6915288" y="5515774"/>
            <a:ext cx="357037" cy="408050"/>
          </a:xfrm>
          <a:prstGeom prst="roundRect">
            <a:avLst>
              <a:gd name="adj" fmla="val 16803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2600" b="1" noProof="0"/>
          </a:p>
        </p:txBody>
      </p:sp>
      <p:sp>
        <p:nvSpPr>
          <p:cNvPr id="66" name="Shape 3">
            <a:extLst>
              <a:ext uri="{FF2B5EF4-FFF2-40B4-BE49-F238E27FC236}">
                <a16:creationId xmlns:a16="http://schemas.microsoft.com/office/drawing/2014/main" id="{C29A7015-0DEE-3A5A-F5ED-E87105DEEC4D}"/>
              </a:ext>
            </a:extLst>
          </p:cNvPr>
          <p:cNvSpPr/>
          <p:nvPr/>
        </p:nvSpPr>
        <p:spPr>
          <a:xfrm>
            <a:off x="1130711" y="1395391"/>
            <a:ext cx="10346914" cy="513459"/>
          </a:xfrm>
          <a:prstGeom prst="roundRect">
            <a:avLst>
              <a:gd name="adj" fmla="val 4645"/>
            </a:avLst>
          </a:prstGeom>
          <a:solidFill>
            <a:srgbClr val="D5DCF6"/>
          </a:solidFill>
          <a:ln/>
        </p:spPr>
        <p:txBody>
          <a:bodyPr/>
          <a:lstStyle/>
          <a:p>
            <a:pPr algn="ctr"/>
            <a:r>
              <a:rPr lang="pt-BR" sz="2400" b="1" noProof="0"/>
              <a:t>à tomada de decisão</a:t>
            </a:r>
            <a:r>
              <a:rPr lang="pt-BR" sz="2400" b="1"/>
              <a:t> - </a:t>
            </a:r>
            <a:r>
              <a:rPr lang="pt-BR" sz="2400" b="1" noProof="0"/>
              <a:t> seus fundamentos e participantes</a:t>
            </a:r>
          </a:p>
        </p:txBody>
      </p:sp>
      <p:sp>
        <p:nvSpPr>
          <p:cNvPr id="67" name="Shape 3">
            <a:extLst>
              <a:ext uri="{FF2B5EF4-FFF2-40B4-BE49-F238E27FC236}">
                <a16:creationId xmlns:a16="http://schemas.microsoft.com/office/drawing/2014/main" id="{872C62E0-B76D-0AE1-F251-E3AAEEE2C88C}"/>
              </a:ext>
            </a:extLst>
          </p:cNvPr>
          <p:cNvSpPr/>
          <p:nvPr/>
        </p:nvSpPr>
        <p:spPr>
          <a:xfrm>
            <a:off x="1106246" y="2026830"/>
            <a:ext cx="10346914" cy="513459"/>
          </a:xfrm>
          <a:prstGeom prst="roundRect">
            <a:avLst>
              <a:gd name="adj" fmla="val 4645"/>
            </a:avLst>
          </a:prstGeom>
          <a:solidFill>
            <a:srgbClr val="D5DCF6"/>
          </a:solidFill>
          <a:ln/>
        </p:spPr>
        <p:txBody>
          <a:bodyPr/>
          <a:lstStyle/>
          <a:p>
            <a:pPr algn="ctr"/>
            <a:r>
              <a:rPr lang="pt-BR" sz="2400" b="1" noProof="0"/>
              <a:t>e aos custos</a:t>
            </a:r>
            <a:endParaRPr lang="pt-BR" sz="2000" noProof="0"/>
          </a:p>
        </p:txBody>
      </p:sp>
      <p:sp>
        <p:nvSpPr>
          <p:cNvPr id="68" name="Text 4">
            <a:extLst>
              <a:ext uri="{FF2B5EF4-FFF2-40B4-BE49-F238E27FC236}">
                <a16:creationId xmlns:a16="http://schemas.microsoft.com/office/drawing/2014/main" id="{28E0335E-0A91-1B6D-7682-CA870A4AAA08}"/>
              </a:ext>
            </a:extLst>
          </p:cNvPr>
          <p:cNvSpPr/>
          <p:nvPr/>
        </p:nvSpPr>
        <p:spPr>
          <a:xfrm>
            <a:off x="511369" y="2620389"/>
            <a:ext cx="4110752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pt-BR" sz="2000" b="1" noProof="0">
                <a:solidFill>
                  <a:srgbClr val="1F1E1E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Obtendo previamente informações</a:t>
            </a:r>
            <a:endParaRPr lang="pt-BR" sz="2000" b="1" noProof="0">
              <a:latin typeface="+mj-lt"/>
            </a:endParaRPr>
          </a:p>
        </p:txBody>
      </p:sp>
      <p:sp>
        <p:nvSpPr>
          <p:cNvPr id="69" name="Text 5">
            <a:extLst>
              <a:ext uri="{FF2B5EF4-FFF2-40B4-BE49-F238E27FC236}">
                <a16:creationId xmlns:a16="http://schemas.microsoft.com/office/drawing/2014/main" id="{A10C7901-7A86-8569-9536-3FF77C5EA5B8}"/>
              </a:ext>
            </a:extLst>
          </p:cNvPr>
          <p:cNvSpPr/>
          <p:nvPr/>
        </p:nvSpPr>
        <p:spPr>
          <a:xfrm>
            <a:off x="506647" y="3054139"/>
            <a:ext cx="5142688" cy="60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sobre </a:t>
            </a:r>
            <a:r>
              <a:rPr lang="pt-BR" sz="200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a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remuneração (% e R$)</a:t>
            </a: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efetivamente praticada por todos os prestadores de serviço envolvidos na</a:t>
            </a:r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:</a:t>
            </a:r>
            <a:endParaRPr lang="pt-BR" sz="2000" noProof="0"/>
          </a:p>
        </p:txBody>
      </p:sp>
      <p:sp>
        <p:nvSpPr>
          <p:cNvPr id="70" name="Text 6">
            <a:extLst>
              <a:ext uri="{FF2B5EF4-FFF2-40B4-BE49-F238E27FC236}">
                <a16:creationId xmlns:a16="http://schemas.microsoft.com/office/drawing/2014/main" id="{706CAFE4-11AE-A5A6-85E9-21305EB18D12}"/>
              </a:ext>
            </a:extLst>
          </p:cNvPr>
          <p:cNvSpPr/>
          <p:nvPr/>
        </p:nvSpPr>
        <p:spPr>
          <a:xfrm>
            <a:off x="639179" y="4037670"/>
            <a:ext cx="5010156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350"/>
              </a:lnSpc>
              <a:buSzPct val="100000"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administração; gestão; distribuição; </a:t>
            </a:r>
            <a:endParaRPr lang="pt-BR" sz="2000" noProof="0"/>
          </a:p>
        </p:txBody>
      </p:sp>
      <p:sp>
        <p:nvSpPr>
          <p:cNvPr id="71" name="Text 7">
            <a:extLst>
              <a:ext uri="{FF2B5EF4-FFF2-40B4-BE49-F238E27FC236}">
                <a16:creationId xmlns:a16="http://schemas.microsoft.com/office/drawing/2014/main" id="{40557995-0D1C-02EB-FD5D-16AFDC43A283}"/>
              </a:ext>
            </a:extLst>
          </p:cNvPr>
          <p:cNvSpPr/>
          <p:nvPr/>
        </p:nvSpPr>
        <p:spPr>
          <a:xfrm>
            <a:off x="1304957" y="3919538"/>
            <a:ext cx="6325672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endParaRPr lang="pt-BR" sz="2000" noProof="0"/>
          </a:p>
        </p:txBody>
      </p:sp>
      <p:sp>
        <p:nvSpPr>
          <p:cNvPr id="72" name="Text 8">
            <a:extLst>
              <a:ext uri="{FF2B5EF4-FFF2-40B4-BE49-F238E27FC236}">
                <a16:creationId xmlns:a16="http://schemas.microsoft.com/office/drawing/2014/main" id="{50516AB2-41A1-348B-1E79-8CF45D097837}"/>
              </a:ext>
            </a:extLst>
          </p:cNvPr>
          <p:cNvSpPr/>
          <p:nvPr/>
        </p:nvSpPr>
        <p:spPr>
          <a:xfrm>
            <a:off x="648702" y="4429485"/>
            <a:ext cx="5366850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50"/>
              </a:lnSpc>
              <a:buSzPct val="100000"/>
            </a:pPr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custódia dos ativos investidos.</a:t>
            </a:r>
            <a:endParaRPr lang="pt-BR" sz="2000"/>
          </a:p>
          <a:p>
            <a:pPr marL="342900" indent="-342900" algn="l">
              <a:lnSpc>
                <a:spcPts val="2350"/>
              </a:lnSpc>
              <a:buSzPct val="100000"/>
              <a:buChar char="•"/>
            </a:pPr>
            <a:endParaRPr lang="pt-BR" sz="2000" noProof="0"/>
          </a:p>
        </p:txBody>
      </p:sp>
      <p:sp>
        <p:nvSpPr>
          <p:cNvPr id="73" name="Text 9">
            <a:extLst>
              <a:ext uri="{FF2B5EF4-FFF2-40B4-BE49-F238E27FC236}">
                <a16:creationId xmlns:a16="http://schemas.microsoft.com/office/drawing/2014/main" id="{1DB70D2F-B077-3F68-3675-930F215390DF}"/>
              </a:ext>
            </a:extLst>
          </p:cNvPr>
          <p:cNvSpPr/>
          <p:nvPr/>
        </p:nvSpPr>
        <p:spPr>
          <a:xfrm>
            <a:off x="1053685" y="4571668"/>
            <a:ext cx="5101596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endParaRPr lang="pt-BR" sz="2000" noProof="0"/>
          </a:p>
        </p:txBody>
      </p:sp>
      <p:sp>
        <p:nvSpPr>
          <p:cNvPr id="75" name="Text 11">
            <a:extLst>
              <a:ext uri="{FF2B5EF4-FFF2-40B4-BE49-F238E27FC236}">
                <a16:creationId xmlns:a16="http://schemas.microsoft.com/office/drawing/2014/main" id="{CDEA0DCF-FEB4-4971-4E99-5C861E52B61F}"/>
              </a:ext>
            </a:extLst>
          </p:cNvPr>
          <p:cNvSpPr/>
          <p:nvPr/>
        </p:nvSpPr>
        <p:spPr>
          <a:xfrm>
            <a:off x="6784632" y="2619256"/>
            <a:ext cx="2755463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50"/>
              </a:lnSpc>
            </a:pPr>
            <a:r>
              <a:rPr lang="pt-BR" sz="2000" b="1">
                <a:solidFill>
                  <a:srgbClr val="1F1E1E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D</a:t>
            </a:r>
            <a:r>
              <a:rPr lang="pt-BR" sz="2000" b="1" noProof="0">
                <a:solidFill>
                  <a:srgbClr val="1F1E1E"/>
                </a:solidFill>
                <a:latin typeface="+mj-lt"/>
                <a:ea typeface="Alexandria Semi Bold" pitchFamily="34" charset="-122"/>
                <a:cs typeface="Alexandria Semi Bold" pitchFamily="34" charset="-120"/>
              </a:rPr>
              <a:t>ivulgando trimestralmente </a:t>
            </a:r>
            <a:r>
              <a:rPr lang="pt-BR" sz="2000" b="1">
                <a:solidFill>
                  <a:srgbClr val="3B3535"/>
                </a:solidFill>
                <a:latin typeface="+mj-lt"/>
                <a:ea typeface="Sora Light" pitchFamily="34" charset="-122"/>
                <a:cs typeface="Sora Light" pitchFamily="34" charset="-120"/>
              </a:rPr>
              <a:t>aos </a:t>
            </a:r>
          </a:p>
          <a:p>
            <a:pPr>
              <a:lnSpc>
                <a:spcPts val="2450"/>
              </a:lnSpc>
            </a:pPr>
            <a:r>
              <a:rPr lang="pt-BR" sz="2000" b="1">
                <a:solidFill>
                  <a:srgbClr val="3B3535"/>
                </a:solidFill>
                <a:latin typeface="+mj-lt"/>
                <a:ea typeface="Sora Light" pitchFamily="34" charset="-122"/>
                <a:cs typeface="Sora Light" pitchFamily="34" charset="-120"/>
              </a:rPr>
              <a:t>Segurados e beneficiários: </a:t>
            </a:r>
            <a:endParaRPr lang="pt-BR" sz="2000" b="1" noProof="0">
              <a:latin typeface="+mj-lt"/>
            </a:endParaRPr>
          </a:p>
        </p:txBody>
      </p:sp>
      <p:sp>
        <p:nvSpPr>
          <p:cNvPr id="77" name="Text 13">
            <a:extLst>
              <a:ext uri="{FF2B5EF4-FFF2-40B4-BE49-F238E27FC236}">
                <a16:creationId xmlns:a16="http://schemas.microsoft.com/office/drawing/2014/main" id="{2F6C9ED7-B1A0-5710-4A1F-BF293F5D1AC9}"/>
              </a:ext>
            </a:extLst>
          </p:cNvPr>
          <p:cNvSpPr/>
          <p:nvPr/>
        </p:nvSpPr>
        <p:spPr>
          <a:xfrm>
            <a:off x="7070113" y="3337674"/>
            <a:ext cx="4431585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350"/>
              </a:lnSpc>
              <a:buSzPct val="100000"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- as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despesas com ativos </a:t>
            </a: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investidos;</a:t>
            </a:r>
            <a:endParaRPr lang="pt-BR" sz="2000" noProof="0"/>
          </a:p>
        </p:txBody>
      </p:sp>
      <p:sp>
        <p:nvSpPr>
          <p:cNvPr id="81" name="Text 14">
            <a:extLst>
              <a:ext uri="{FF2B5EF4-FFF2-40B4-BE49-F238E27FC236}">
                <a16:creationId xmlns:a16="http://schemas.microsoft.com/office/drawing/2014/main" id="{A548BAD2-B2DC-FEB5-1314-F6E695480DAF}"/>
              </a:ext>
            </a:extLst>
          </p:cNvPr>
          <p:cNvSpPr/>
          <p:nvPr/>
        </p:nvSpPr>
        <p:spPr>
          <a:xfrm>
            <a:off x="7070113" y="3707244"/>
            <a:ext cx="4318733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350"/>
              </a:lnSpc>
              <a:buSzPct val="100000"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- as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remunerações</a:t>
            </a: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dos participantes </a:t>
            </a:r>
          </a:p>
          <a:p>
            <a:pPr algn="l">
              <a:lnSpc>
                <a:spcPts val="2350"/>
              </a:lnSpc>
              <a:buSzPct val="100000"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das operações;</a:t>
            </a:r>
            <a:endParaRPr lang="pt-BR" sz="2000" noProof="0"/>
          </a:p>
        </p:txBody>
      </p:sp>
      <p:sp>
        <p:nvSpPr>
          <p:cNvPr id="82" name="Text 15">
            <a:extLst>
              <a:ext uri="{FF2B5EF4-FFF2-40B4-BE49-F238E27FC236}">
                <a16:creationId xmlns:a16="http://schemas.microsoft.com/office/drawing/2014/main" id="{6B68C13E-F58C-E22B-AD16-5974E113A188}"/>
              </a:ext>
            </a:extLst>
          </p:cNvPr>
          <p:cNvSpPr/>
          <p:nvPr/>
        </p:nvSpPr>
        <p:spPr>
          <a:xfrm>
            <a:off x="7064167" y="4333977"/>
            <a:ext cx="4368085" cy="303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350"/>
              </a:lnSpc>
              <a:buSzPct val="100000"/>
            </a:pPr>
            <a:r>
              <a:rPr lang="pt-BR" sz="200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- as </a:t>
            </a:r>
            <a:r>
              <a:rPr lang="pt-BR" sz="200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despesas </a:t>
            </a:r>
            <a:r>
              <a:rPr lang="pt-BR" sz="2000" noProof="0">
                <a:solidFill>
                  <a:srgbClr val="183E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com a contratação </a:t>
            </a: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de</a:t>
            </a:r>
          </a:p>
          <a:p>
            <a:pPr algn="l">
              <a:lnSpc>
                <a:spcPts val="2350"/>
              </a:lnSpc>
              <a:buSzPct val="100000"/>
            </a:pPr>
            <a:r>
              <a:rPr lang="pt-BR" sz="2000" noProof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prestadores de serviços;</a:t>
            </a:r>
            <a:endParaRPr lang="pt-BR" sz="2000" noProof="0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D93B2A36-967A-F6F8-703E-5DE0BBDDC880}"/>
              </a:ext>
            </a:extLst>
          </p:cNvPr>
          <p:cNvGrpSpPr/>
          <p:nvPr/>
        </p:nvGrpSpPr>
        <p:grpSpPr>
          <a:xfrm rot="10800000">
            <a:off x="3287103" y="1902750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389A299D-44F8-50F7-7E14-7E117756F477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0A07F668-A723-1ACE-068C-22540CE52628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9" name="Retângulo: Cantos Arredondados 38">
              <a:extLst>
                <a:ext uri="{FF2B5EF4-FFF2-40B4-BE49-F238E27FC236}">
                  <a16:creationId xmlns:a16="http://schemas.microsoft.com/office/drawing/2014/main" id="{932A2FBA-EE27-B016-0B25-48D23CB22902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DCF7CF84-3AC6-27BF-2103-57886AF0EE76}"/>
              </a:ext>
            </a:extLst>
          </p:cNvPr>
          <p:cNvGrpSpPr/>
          <p:nvPr/>
        </p:nvGrpSpPr>
        <p:grpSpPr>
          <a:xfrm rot="10800000">
            <a:off x="3608865" y="6891026"/>
            <a:ext cx="5279070" cy="125824"/>
            <a:chOff x="3483913" y="-2"/>
            <a:chExt cx="5279070" cy="125824"/>
          </a:xfrm>
        </p:grpSpPr>
        <p:sp>
          <p:nvSpPr>
            <p:cNvPr id="44" name="Retângulo: Cantos Arredondados 43">
              <a:extLst>
                <a:ext uri="{FF2B5EF4-FFF2-40B4-BE49-F238E27FC236}">
                  <a16:creationId xmlns:a16="http://schemas.microsoft.com/office/drawing/2014/main" id="{2AA7E127-C06A-E7B2-3A35-3172B6A8CB1C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6" name="Retângulo: Cantos Arredondados 45">
              <a:extLst>
                <a:ext uri="{FF2B5EF4-FFF2-40B4-BE49-F238E27FC236}">
                  <a16:creationId xmlns:a16="http://schemas.microsoft.com/office/drawing/2014/main" id="{9CF10F6D-7D19-57C4-1D4B-10BCA6B72AE0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7" name="Retângulo: Cantos Arredondados 46">
              <a:extLst>
                <a:ext uri="{FF2B5EF4-FFF2-40B4-BE49-F238E27FC236}">
                  <a16:creationId xmlns:a16="http://schemas.microsoft.com/office/drawing/2014/main" id="{77560C45-6902-22AE-3276-F1F9BA4B8FAB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" name="Shape 3">
            <a:extLst>
              <a:ext uri="{FF2B5EF4-FFF2-40B4-BE49-F238E27FC236}">
                <a16:creationId xmlns:a16="http://schemas.microsoft.com/office/drawing/2014/main" id="{18733BF4-671C-D0C0-3F6C-1C5D147CB4B0}"/>
              </a:ext>
            </a:extLst>
          </p:cNvPr>
          <p:cNvSpPr/>
          <p:nvPr/>
        </p:nvSpPr>
        <p:spPr>
          <a:xfrm>
            <a:off x="3521916" y="4962142"/>
            <a:ext cx="4902594" cy="513459"/>
          </a:xfrm>
          <a:prstGeom prst="roundRect">
            <a:avLst>
              <a:gd name="adj" fmla="val 4645"/>
            </a:avLst>
          </a:prstGeom>
          <a:solidFill>
            <a:srgbClr val="D5DCF6"/>
          </a:solidFill>
          <a:ln/>
        </p:spPr>
        <p:txBody>
          <a:bodyPr/>
          <a:lstStyle/>
          <a:p>
            <a:pPr algn="ctr"/>
            <a:r>
              <a:rPr lang="pt-BR" sz="2400" b="1" noProof="0"/>
              <a:t>Permitindo controle social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B4FCF74-F9A3-130E-6EA2-81EF9BA54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73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58D79-CFA7-B075-3504-06542E775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62C24037-E1AD-0AEC-F980-5D4060248918}"/>
              </a:ext>
            </a:extLst>
          </p:cNvPr>
          <p:cNvGrpSpPr/>
          <p:nvPr/>
        </p:nvGrpSpPr>
        <p:grpSpPr>
          <a:xfrm>
            <a:off x="9104141" y="38417"/>
            <a:ext cx="117127" cy="6858001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94229166-1BFD-AC8D-37F0-357DE819EE71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9AA718B-A68B-6896-857D-C4A85D0B918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BC548A1-406F-B039-04AD-BD8C1AC8518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0C11929A-E560-0D36-8342-CE4F7B14A7F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AF7E28C-B40A-C9BE-1C64-6A75CD72F07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402750" y="6443067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>
                <a:solidFill>
                  <a:schemeClr val="tx1"/>
                </a:solidFill>
              </a:rPr>
              <a:pPr/>
              <a:t>7</a:t>
            </a:fld>
            <a:endParaRPr lang="pt-BR">
              <a:solidFill>
                <a:schemeClr val="tx1"/>
              </a:solidFill>
            </a:endParaRPr>
          </a:p>
        </p:txBody>
      </p:sp>
      <p:sp>
        <p:nvSpPr>
          <p:cNvPr id="80" name="Freeform 56">
            <a:extLst>
              <a:ext uri="{FF2B5EF4-FFF2-40B4-BE49-F238E27FC236}">
                <a16:creationId xmlns:a16="http://schemas.microsoft.com/office/drawing/2014/main" id="{C1E66006-0BA1-860F-7F4A-6154072ED446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F803CB5F-E648-BD69-6A81-035BDD9F28C8}"/>
              </a:ext>
            </a:extLst>
          </p:cNvPr>
          <p:cNvSpPr txBox="1"/>
          <p:nvPr/>
        </p:nvSpPr>
        <p:spPr>
          <a:xfrm>
            <a:off x="4686195" y="314739"/>
            <a:ext cx="44070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no aporte de bens, direitos e ativos e na destinação de receitas ao RPPS, verificar:</a:t>
            </a:r>
          </a:p>
        </p:txBody>
      </p:sp>
      <p:sp>
        <p:nvSpPr>
          <p:cNvPr id="46" name="Shape 2">
            <a:extLst>
              <a:ext uri="{FF2B5EF4-FFF2-40B4-BE49-F238E27FC236}">
                <a16:creationId xmlns:a16="http://schemas.microsoft.com/office/drawing/2014/main" id="{64B6FB47-0291-2C72-CA3B-87629F85416D}"/>
              </a:ext>
            </a:extLst>
          </p:cNvPr>
          <p:cNvSpPr/>
          <p:nvPr/>
        </p:nvSpPr>
        <p:spPr>
          <a:xfrm>
            <a:off x="4816627" y="1920170"/>
            <a:ext cx="3810745" cy="198460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49" name="Text 4">
            <a:extLst>
              <a:ext uri="{FF2B5EF4-FFF2-40B4-BE49-F238E27FC236}">
                <a16:creationId xmlns:a16="http://schemas.microsoft.com/office/drawing/2014/main" id="{14E51DE7-E9E0-F9CA-074F-338680559E13}"/>
              </a:ext>
            </a:extLst>
          </p:cNvPr>
          <p:cNvSpPr/>
          <p:nvPr/>
        </p:nvSpPr>
        <p:spPr>
          <a:xfrm>
            <a:off x="4959118" y="2152324"/>
            <a:ext cx="3033712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o embasamento em </a:t>
            </a: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estudo técnico </a:t>
            </a: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e</a:t>
            </a:r>
          </a:p>
          <a:p>
            <a:pPr marL="0" indent="0" algn="l">
              <a:buNone/>
            </a:pP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e de processo transparente de avaliação;</a:t>
            </a:r>
            <a:endParaRPr lang="pt-BR" sz="1700" b="1" noProof="0"/>
          </a:p>
        </p:txBody>
      </p:sp>
      <p:sp>
        <p:nvSpPr>
          <p:cNvPr id="52" name="Shape 6">
            <a:extLst>
              <a:ext uri="{FF2B5EF4-FFF2-40B4-BE49-F238E27FC236}">
                <a16:creationId xmlns:a16="http://schemas.microsoft.com/office/drawing/2014/main" id="{49A00C1E-1878-B184-DCFE-406DF2B03F6B}"/>
              </a:ext>
            </a:extLst>
          </p:cNvPr>
          <p:cNvSpPr/>
          <p:nvPr/>
        </p:nvSpPr>
        <p:spPr>
          <a:xfrm>
            <a:off x="4816627" y="3008784"/>
            <a:ext cx="3832193" cy="198460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57" name="Text 8">
            <a:extLst>
              <a:ext uri="{FF2B5EF4-FFF2-40B4-BE49-F238E27FC236}">
                <a16:creationId xmlns:a16="http://schemas.microsoft.com/office/drawing/2014/main" id="{FA4FD605-D823-7614-3F85-60603ED49462}"/>
              </a:ext>
            </a:extLst>
          </p:cNvPr>
          <p:cNvSpPr/>
          <p:nvPr/>
        </p:nvSpPr>
        <p:spPr>
          <a:xfrm>
            <a:off x="5061690" y="3229957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a </a:t>
            </a: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análise de viabilidade </a:t>
            </a:r>
          </a:p>
          <a:p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econômico-financeira</a:t>
            </a: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;</a:t>
            </a:r>
          </a:p>
        </p:txBody>
      </p:sp>
      <p:sp>
        <p:nvSpPr>
          <p:cNvPr id="59" name="Shape 10">
            <a:extLst>
              <a:ext uri="{FF2B5EF4-FFF2-40B4-BE49-F238E27FC236}">
                <a16:creationId xmlns:a16="http://schemas.microsoft.com/office/drawing/2014/main" id="{3651A768-5896-2DE5-EE30-1885A31C5E60}"/>
              </a:ext>
            </a:extLst>
          </p:cNvPr>
          <p:cNvSpPr/>
          <p:nvPr/>
        </p:nvSpPr>
        <p:spPr>
          <a:xfrm>
            <a:off x="4674493" y="4101238"/>
            <a:ext cx="3972234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60" name="Shape 11">
            <a:extLst>
              <a:ext uri="{FF2B5EF4-FFF2-40B4-BE49-F238E27FC236}">
                <a16:creationId xmlns:a16="http://schemas.microsoft.com/office/drawing/2014/main" id="{FBE3A146-9915-7193-6625-5D5A4AECCF50}"/>
              </a:ext>
            </a:extLst>
          </p:cNvPr>
          <p:cNvSpPr/>
          <p:nvPr/>
        </p:nvSpPr>
        <p:spPr>
          <a:xfrm>
            <a:off x="4479595" y="3911690"/>
            <a:ext cx="570346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62" name="Text 12">
            <a:extLst>
              <a:ext uri="{FF2B5EF4-FFF2-40B4-BE49-F238E27FC236}">
                <a16:creationId xmlns:a16="http://schemas.microsoft.com/office/drawing/2014/main" id="{234B4D56-70E1-0671-7DE0-982519DA3CCE}"/>
              </a:ext>
            </a:extLst>
          </p:cNvPr>
          <p:cNvSpPr/>
          <p:nvPr/>
        </p:nvSpPr>
        <p:spPr>
          <a:xfrm>
            <a:off x="5049941" y="4354886"/>
            <a:ext cx="3578832" cy="35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e </a:t>
            </a: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sua compatibilidade com obrigações</a:t>
            </a:r>
          </a:p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financeiras e atuariais.</a:t>
            </a:r>
          </a:p>
          <a:p>
            <a:endParaRPr lang="pt-BR" sz="1700" b="1">
              <a:latin typeface="Alexandria Semi Bold" pitchFamily="34" charset="0"/>
              <a:cs typeface="Alexandria Semi Bold" pitchFamily="34" charset="-120"/>
            </a:endParaRPr>
          </a:p>
        </p:txBody>
      </p:sp>
      <p:pic>
        <p:nvPicPr>
          <p:cNvPr id="64" name="Imagem 63">
            <a:extLst>
              <a:ext uri="{FF2B5EF4-FFF2-40B4-BE49-F238E27FC236}">
                <a16:creationId xmlns:a16="http://schemas.microsoft.com/office/drawing/2014/main" id="{A482E5DB-9559-41BF-941F-9685F4F98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789" y="1247776"/>
            <a:ext cx="2777203" cy="3627274"/>
          </a:xfrm>
          <a:prstGeom prst="rect">
            <a:avLst/>
          </a:prstGeom>
        </p:spPr>
      </p:pic>
      <p:grpSp>
        <p:nvGrpSpPr>
          <p:cNvPr id="22" name="Agrupar 21">
            <a:extLst>
              <a:ext uri="{FF2B5EF4-FFF2-40B4-BE49-F238E27FC236}">
                <a16:creationId xmlns:a16="http://schemas.microsoft.com/office/drawing/2014/main" id="{8C962A7B-1C27-8657-9398-54AC4DE212F0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01739874-9F71-0F4C-820F-B892B1816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F55ECE39-A563-E154-E920-D558F6DBC6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5BFEBF51-AB23-A438-59DF-6988C44D0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3DEBCC46-36C7-70B5-6081-12184481F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F2619D88-5B58-BFE2-E0AC-809A9724D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EA1E493B-E19D-4793-CA79-E38B58B13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233B780B-B787-9C02-836E-9A17A0B35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7E533B87-4BBD-C336-98FB-FDEA50EFC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3A28F492-B269-2BC9-B8F7-54CA5B919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FC36A010-A251-842E-4DE6-FF93918E6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0A92F9DE-8FB8-3BD1-1517-3398CC184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234FD256-AA68-4E44-EF7A-4F6BE9A6C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DB203A5C-D917-D24C-A3C7-32E064C18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E473ADD6-2A2D-E811-B99F-060C8E2A85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65" name="Oval 62">
            <a:extLst>
              <a:ext uri="{FF2B5EF4-FFF2-40B4-BE49-F238E27FC236}">
                <a16:creationId xmlns:a16="http://schemas.microsoft.com/office/drawing/2014/main" id="{303AA0F8-5EC7-C5D0-3346-771974385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7FB8E57A-7828-DD8B-4C9C-95354AB434BE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5E799E31-B551-BCD3-AC4F-58150696DE67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Retângulo: Cantos Arredondados 36">
              <a:extLst>
                <a:ext uri="{FF2B5EF4-FFF2-40B4-BE49-F238E27FC236}">
                  <a16:creationId xmlns:a16="http://schemas.microsoft.com/office/drawing/2014/main" id="{24AA07E2-015E-72C8-A095-D4EF43051C69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36B50DAD-A768-428E-FA75-A0F988057512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9" name="Shape 11">
            <a:extLst>
              <a:ext uri="{FF2B5EF4-FFF2-40B4-BE49-F238E27FC236}">
                <a16:creationId xmlns:a16="http://schemas.microsoft.com/office/drawing/2014/main" id="{A2E6E6E4-D311-B7E6-7630-75B0DAD1EB77}"/>
              </a:ext>
            </a:extLst>
          </p:cNvPr>
          <p:cNvSpPr/>
          <p:nvPr/>
        </p:nvSpPr>
        <p:spPr>
          <a:xfrm>
            <a:off x="4461673" y="2854578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40" name="Shape 11">
            <a:extLst>
              <a:ext uri="{FF2B5EF4-FFF2-40B4-BE49-F238E27FC236}">
                <a16:creationId xmlns:a16="http://schemas.microsoft.com/office/drawing/2014/main" id="{0E06586A-BF62-601A-34F3-9F522BBFF478}"/>
              </a:ext>
            </a:extLst>
          </p:cNvPr>
          <p:cNvSpPr/>
          <p:nvPr/>
        </p:nvSpPr>
        <p:spPr>
          <a:xfrm>
            <a:off x="4416386" y="1750085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AE62BF1-B410-5887-C97C-095F996DDADD}"/>
              </a:ext>
            </a:extLst>
          </p:cNvPr>
          <p:cNvSpPr txBox="1"/>
          <p:nvPr/>
        </p:nvSpPr>
        <p:spPr>
          <a:xfrm>
            <a:off x="267279" y="1091421"/>
            <a:ext cx="46224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 aplicações e na continuidade dos investimentos:</a:t>
            </a:r>
          </a:p>
        </p:txBody>
      </p:sp>
      <p:sp>
        <p:nvSpPr>
          <p:cNvPr id="41" name="Shape 2">
            <a:extLst>
              <a:ext uri="{FF2B5EF4-FFF2-40B4-BE49-F238E27FC236}">
                <a16:creationId xmlns:a16="http://schemas.microsoft.com/office/drawing/2014/main" id="{C2BD69B6-1A6E-98C8-914D-7373035D8954}"/>
              </a:ext>
            </a:extLst>
          </p:cNvPr>
          <p:cNvSpPr/>
          <p:nvPr/>
        </p:nvSpPr>
        <p:spPr>
          <a:xfrm>
            <a:off x="529739" y="2420267"/>
            <a:ext cx="3960376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42" name="Text 4">
            <a:extLst>
              <a:ext uri="{FF2B5EF4-FFF2-40B4-BE49-F238E27FC236}">
                <a16:creationId xmlns:a16="http://schemas.microsoft.com/office/drawing/2014/main" id="{CE64579E-83B3-5B01-0716-A36ACB6226A3}"/>
              </a:ext>
            </a:extLst>
          </p:cNvPr>
          <p:cNvSpPr/>
          <p:nvPr/>
        </p:nvSpPr>
        <p:spPr>
          <a:xfrm>
            <a:off x="888621" y="2609077"/>
            <a:ext cx="3033712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observar a </a:t>
            </a: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compatibilidade com </a:t>
            </a:r>
          </a:p>
          <a:p>
            <a:pPr marL="0" indent="0" algn="l">
              <a:buNone/>
            </a:pP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os prazos</a:t>
            </a: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, montantes e taxas das </a:t>
            </a:r>
          </a:p>
          <a:p>
            <a:pPr marL="0" indent="0" algn="l">
              <a:buNone/>
            </a:pP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obrigações atuariais presentes e</a:t>
            </a:r>
          </a:p>
          <a:p>
            <a:pPr marL="0" indent="0" algn="l">
              <a:buNone/>
            </a:pP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futuras,</a:t>
            </a:r>
            <a:endParaRPr lang="pt-BR" sz="1700" b="1" noProof="0"/>
          </a:p>
        </p:txBody>
      </p:sp>
      <p:sp>
        <p:nvSpPr>
          <p:cNvPr id="43" name="Shape 6">
            <a:extLst>
              <a:ext uri="{FF2B5EF4-FFF2-40B4-BE49-F238E27FC236}">
                <a16:creationId xmlns:a16="http://schemas.microsoft.com/office/drawing/2014/main" id="{F05939EC-6DAA-762F-9E81-7B89535F3706}"/>
              </a:ext>
            </a:extLst>
          </p:cNvPr>
          <p:cNvSpPr/>
          <p:nvPr/>
        </p:nvSpPr>
        <p:spPr>
          <a:xfrm>
            <a:off x="591245" y="3834244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44" name="Text 8">
            <a:extLst>
              <a:ext uri="{FF2B5EF4-FFF2-40B4-BE49-F238E27FC236}">
                <a16:creationId xmlns:a16="http://schemas.microsoft.com/office/drawing/2014/main" id="{44A01BE8-5A6C-638E-25E2-CEEF3B91F7BC}"/>
              </a:ext>
            </a:extLst>
          </p:cNvPr>
          <p:cNvSpPr/>
          <p:nvPr/>
        </p:nvSpPr>
        <p:spPr>
          <a:xfrm>
            <a:off x="915498" y="4058502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por meio de procedimentos e </a:t>
            </a:r>
          </a:p>
          <a:p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controles permanentes </a:t>
            </a: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para a gestão </a:t>
            </a:r>
          </a:p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do risco de liquidez,</a:t>
            </a:r>
          </a:p>
        </p:txBody>
      </p:sp>
      <p:sp>
        <p:nvSpPr>
          <p:cNvPr id="47" name="Shape 10">
            <a:extLst>
              <a:ext uri="{FF2B5EF4-FFF2-40B4-BE49-F238E27FC236}">
                <a16:creationId xmlns:a16="http://schemas.microsoft.com/office/drawing/2014/main" id="{A3E4C942-DF0C-47D6-982A-FB8D3CF5F979}"/>
              </a:ext>
            </a:extLst>
          </p:cNvPr>
          <p:cNvSpPr/>
          <p:nvPr/>
        </p:nvSpPr>
        <p:spPr>
          <a:xfrm>
            <a:off x="579506" y="5015231"/>
            <a:ext cx="3972234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48" name="Shape 11">
            <a:extLst>
              <a:ext uri="{FF2B5EF4-FFF2-40B4-BE49-F238E27FC236}">
                <a16:creationId xmlns:a16="http://schemas.microsoft.com/office/drawing/2014/main" id="{3C746176-F570-DD26-DA3C-DDC28B98BE1D}"/>
              </a:ext>
            </a:extLst>
          </p:cNvPr>
          <p:cNvSpPr/>
          <p:nvPr/>
        </p:nvSpPr>
        <p:spPr>
          <a:xfrm>
            <a:off x="295185" y="4825684"/>
            <a:ext cx="570346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50" name="Text 12">
            <a:extLst>
              <a:ext uri="{FF2B5EF4-FFF2-40B4-BE49-F238E27FC236}">
                <a16:creationId xmlns:a16="http://schemas.microsoft.com/office/drawing/2014/main" id="{9052EF8B-D1BC-3015-2BB6-EFC5AB110A3C}"/>
              </a:ext>
            </a:extLst>
          </p:cNvPr>
          <p:cNvSpPr/>
          <p:nvPr/>
        </p:nvSpPr>
        <p:spPr>
          <a:xfrm>
            <a:off x="892742" y="5291258"/>
            <a:ext cx="3652464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e do </a:t>
            </a:r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acompanhamento pelos</a:t>
            </a:r>
          </a:p>
          <a:p>
            <a:r>
              <a:rPr lang="pt-BR" sz="1700" b="1">
                <a:solidFill>
                  <a:srgbClr val="183EFF"/>
                </a:solidFill>
                <a:latin typeface="Alexandria Semi Bold" pitchFamily="34" charset="0"/>
                <a:cs typeface="Alexandria Semi Bold" pitchFamily="34" charset="-120"/>
              </a:rPr>
              <a:t>fluxos </a:t>
            </a:r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de pagamentos de benefícios</a:t>
            </a:r>
          </a:p>
          <a:p>
            <a:r>
              <a:rPr lang="pt-BR" sz="1700" b="1">
                <a:latin typeface="Alexandria Semi Bold" pitchFamily="34" charset="0"/>
                <a:cs typeface="Alexandria Semi Bold" pitchFamily="34" charset="-120"/>
              </a:rPr>
              <a:t>e de recebimento ativos.</a:t>
            </a:r>
          </a:p>
        </p:txBody>
      </p:sp>
      <p:sp>
        <p:nvSpPr>
          <p:cNvPr id="51" name="Shape 11">
            <a:extLst>
              <a:ext uri="{FF2B5EF4-FFF2-40B4-BE49-F238E27FC236}">
                <a16:creationId xmlns:a16="http://schemas.microsoft.com/office/drawing/2014/main" id="{BFE8F36F-2B07-1146-81EC-FF5B301A1A9C}"/>
              </a:ext>
            </a:extLst>
          </p:cNvPr>
          <p:cNvSpPr/>
          <p:nvPr/>
        </p:nvSpPr>
        <p:spPr>
          <a:xfrm>
            <a:off x="255207" y="3655554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sp>
        <p:nvSpPr>
          <p:cNvPr id="53" name="Shape 11">
            <a:extLst>
              <a:ext uri="{FF2B5EF4-FFF2-40B4-BE49-F238E27FC236}">
                <a16:creationId xmlns:a16="http://schemas.microsoft.com/office/drawing/2014/main" id="{5BC819C7-059F-E73B-BD4F-245E3548E625}"/>
              </a:ext>
            </a:extLst>
          </p:cNvPr>
          <p:cNvSpPr/>
          <p:nvPr/>
        </p:nvSpPr>
        <p:spPr>
          <a:xfrm>
            <a:off x="238114" y="2240476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700" noProof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8B1026B-548F-AE8A-CF91-5851ECFD4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95471">
            <a:off x="-79387" y="542346"/>
            <a:ext cx="2543368" cy="25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49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DB7D2-2626-194B-191F-B098A0DDF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DFA36706-A7D4-89A1-073B-4F482DD82DFB}"/>
              </a:ext>
            </a:extLst>
          </p:cNvPr>
          <p:cNvSpPr/>
          <p:nvPr/>
        </p:nvSpPr>
        <p:spPr>
          <a:xfrm>
            <a:off x="1458128" y="5671291"/>
            <a:ext cx="10019497" cy="4407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registro de ofertas devem ser consultados dados das operações Selic e taxas Anbima</a:t>
            </a: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" name="Shape 27">
            <a:extLst>
              <a:ext uri="{FF2B5EF4-FFF2-40B4-BE49-F238E27FC236}">
                <a16:creationId xmlns:a16="http://schemas.microsoft.com/office/drawing/2014/main" id="{76D9BA48-CEEC-D4A3-ED9B-EA621234A557}"/>
              </a:ext>
            </a:extLst>
          </p:cNvPr>
          <p:cNvSpPr/>
          <p:nvPr/>
        </p:nvSpPr>
        <p:spPr>
          <a:xfrm>
            <a:off x="8858948" y="4211583"/>
            <a:ext cx="2468015" cy="1486682"/>
          </a:xfrm>
          <a:prstGeom prst="roundRect">
            <a:avLst>
              <a:gd name="adj" fmla="val 4684"/>
            </a:avLst>
          </a:prstGeom>
          <a:solidFill>
            <a:srgbClr val="FAFAFA">
              <a:alpha val="95000"/>
            </a:srgbClr>
          </a:solidFill>
          <a:ln w="1524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80" name="Freeform 56">
            <a:extLst>
              <a:ext uri="{FF2B5EF4-FFF2-40B4-BE49-F238E27FC236}">
                <a16:creationId xmlns:a16="http://schemas.microsoft.com/office/drawing/2014/main" id="{647233E9-DDF1-F25C-A5FF-186DEE9A6BCB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15DF6008-97CB-7061-8280-096A4CFBFD1F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706C5C50-4B08-8B62-E196-1C733381B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76602EFF-9658-3E5C-3F60-33E76F1AED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A3680D00-6ACB-2CBE-9078-178119036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8BA984A1-DB3A-DC41-CB32-4088013C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42430645-000F-AA15-9C6D-7CB72497C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1A9D708F-5EE4-A668-CE7D-F6DE563AC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183E17C4-7EEE-C862-87A5-8ACA9C39A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DCF7F9FC-969D-8A06-B8FF-6BF8E00BC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A1F31B3B-7099-246D-F13E-5583CF0D7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B4D4365C-169B-A094-6AEC-D60AD9021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F3DDBB59-C104-2255-E088-479049867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D4D91F96-50DC-5BC9-B048-724C55C3B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DAFA8355-707F-5451-A459-1B4476ECD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71672BDD-D44D-BF12-1864-CE1C1AE490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65" name="Oval 62">
            <a:extLst>
              <a:ext uri="{FF2B5EF4-FFF2-40B4-BE49-F238E27FC236}">
                <a16:creationId xmlns:a16="http://schemas.microsoft.com/office/drawing/2014/main" id="{887317F6-0871-98ED-F464-2BCBC1984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46FEFBA3-A39F-CF19-BF06-DB92325036CB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5F370116-A245-6398-0340-A6D03FDE1DA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Retângulo: Cantos Arredondados 36">
              <a:extLst>
                <a:ext uri="{FF2B5EF4-FFF2-40B4-BE49-F238E27FC236}">
                  <a16:creationId xmlns:a16="http://schemas.microsoft.com/office/drawing/2014/main" id="{578D74B2-8E94-9AE7-4D76-0239F7EE6BC0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65FF6EA5-589B-7146-6E68-334E9682B8D6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84" name="Espaço Reservado para Número de Slide 73">
            <a:extLst>
              <a:ext uri="{FF2B5EF4-FFF2-40B4-BE49-F238E27FC236}">
                <a16:creationId xmlns:a16="http://schemas.microsoft.com/office/drawing/2014/main" id="{0E6B0290-6D78-393D-20F1-8A081BEA5EF7}"/>
              </a:ext>
            </a:extLst>
          </p:cNvPr>
          <p:cNvSpPr txBox="1">
            <a:spLocks/>
          </p:cNvSpPr>
          <p:nvPr/>
        </p:nvSpPr>
        <p:spPr>
          <a:xfrm>
            <a:off x="11250377" y="5733978"/>
            <a:ext cx="589198" cy="245256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FBE756-DC86-42D7-8124-774A618123FD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85" name="Shape 4">
            <a:extLst>
              <a:ext uri="{FF2B5EF4-FFF2-40B4-BE49-F238E27FC236}">
                <a16:creationId xmlns:a16="http://schemas.microsoft.com/office/drawing/2014/main" id="{51E591E7-12A3-B326-B5AB-9D105D977B1C}"/>
              </a:ext>
            </a:extLst>
          </p:cNvPr>
          <p:cNvSpPr/>
          <p:nvPr/>
        </p:nvSpPr>
        <p:spPr>
          <a:xfrm>
            <a:off x="537172" y="1259810"/>
            <a:ext cx="4234624" cy="2272755"/>
          </a:xfrm>
          <a:prstGeom prst="roundRect">
            <a:avLst>
              <a:gd name="adj" fmla="val 2349"/>
            </a:avLst>
          </a:prstGeom>
          <a:solidFill>
            <a:schemeClr val="bg1">
              <a:lumMod val="95000"/>
            </a:schemeClr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86" name="Shape 5">
            <a:extLst>
              <a:ext uri="{FF2B5EF4-FFF2-40B4-BE49-F238E27FC236}">
                <a16:creationId xmlns:a16="http://schemas.microsoft.com/office/drawing/2014/main" id="{4CEBE029-9183-5D76-0835-258A3AF1340A}"/>
              </a:ext>
            </a:extLst>
          </p:cNvPr>
          <p:cNvSpPr/>
          <p:nvPr/>
        </p:nvSpPr>
        <p:spPr>
          <a:xfrm>
            <a:off x="883375" y="1323125"/>
            <a:ext cx="378976" cy="378976"/>
          </a:xfrm>
          <a:prstGeom prst="roundRect">
            <a:avLst>
              <a:gd name="adj" fmla="val 24125764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pic>
        <p:nvPicPr>
          <p:cNvPr id="87" name="Image 0" descr="preencoded.png">
            <a:extLst>
              <a:ext uri="{FF2B5EF4-FFF2-40B4-BE49-F238E27FC236}">
                <a16:creationId xmlns:a16="http://schemas.microsoft.com/office/drawing/2014/main" id="{CB786A9D-DEDC-39DC-9747-059F515C10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p:blipFill>
        <p:spPr>
          <a:xfrm>
            <a:off x="964235" y="1442673"/>
            <a:ext cx="170497" cy="170497"/>
          </a:xfrm>
          <a:prstGeom prst="rect">
            <a:avLst/>
          </a:prstGeom>
        </p:spPr>
      </p:pic>
      <p:sp>
        <p:nvSpPr>
          <p:cNvPr id="88" name="Text 6">
            <a:extLst>
              <a:ext uri="{FF2B5EF4-FFF2-40B4-BE49-F238E27FC236}">
                <a16:creationId xmlns:a16="http://schemas.microsoft.com/office/drawing/2014/main" id="{91E33652-373D-19F8-9B22-658D4ED3F346}"/>
              </a:ext>
            </a:extLst>
          </p:cNvPr>
          <p:cNvSpPr/>
          <p:nvPr/>
        </p:nvSpPr>
        <p:spPr>
          <a:xfrm>
            <a:off x="1384588" y="1342802"/>
            <a:ext cx="1798439" cy="197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000" b="1" noProof="0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Plataformas Eletrônicas</a:t>
            </a:r>
            <a:endParaRPr lang="pt-BR" sz="2000" noProof="0" dirty="0"/>
          </a:p>
        </p:txBody>
      </p:sp>
      <p:sp>
        <p:nvSpPr>
          <p:cNvPr id="89" name="Shape 8">
            <a:extLst>
              <a:ext uri="{FF2B5EF4-FFF2-40B4-BE49-F238E27FC236}">
                <a16:creationId xmlns:a16="http://schemas.microsoft.com/office/drawing/2014/main" id="{E5C02395-1DC6-87A2-AEE8-C7C9223CA07B}"/>
              </a:ext>
            </a:extLst>
          </p:cNvPr>
          <p:cNvSpPr/>
          <p:nvPr/>
        </p:nvSpPr>
        <p:spPr>
          <a:xfrm>
            <a:off x="4900061" y="1254442"/>
            <a:ext cx="2846045" cy="2268723"/>
          </a:xfrm>
          <a:prstGeom prst="roundRect">
            <a:avLst>
              <a:gd name="adj" fmla="val 2349"/>
            </a:avLst>
          </a:prstGeom>
          <a:solidFill>
            <a:schemeClr val="bg1">
              <a:lumMod val="95000"/>
            </a:schemeClr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90" name="Shape 9">
            <a:extLst>
              <a:ext uri="{FF2B5EF4-FFF2-40B4-BE49-F238E27FC236}">
                <a16:creationId xmlns:a16="http://schemas.microsoft.com/office/drawing/2014/main" id="{E9508843-FCDE-8B86-7CD1-9C7800E9D5FA}"/>
              </a:ext>
            </a:extLst>
          </p:cNvPr>
          <p:cNvSpPr/>
          <p:nvPr/>
        </p:nvSpPr>
        <p:spPr>
          <a:xfrm>
            <a:off x="5046051" y="1308364"/>
            <a:ext cx="378976" cy="378976"/>
          </a:xfrm>
          <a:prstGeom prst="roundRect">
            <a:avLst>
              <a:gd name="adj" fmla="val 24125764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pic>
        <p:nvPicPr>
          <p:cNvPr id="91" name="Image 1" descr="preencoded.png">
            <a:extLst>
              <a:ext uri="{FF2B5EF4-FFF2-40B4-BE49-F238E27FC236}">
                <a16:creationId xmlns:a16="http://schemas.microsoft.com/office/drawing/2014/main" id="{68B2181B-0AD2-6171-865B-78354706C2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185078" y="1385999"/>
            <a:ext cx="170497" cy="170497"/>
          </a:xfrm>
          <a:prstGeom prst="rect">
            <a:avLst/>
          </a:prstGeom>
        </p:spPr>
      </p:pic>
      <p:sp>
        <p:nvSpPr>
          <p:cNvPr id="92" name="Text 10">
            <a:extLst>
              <a:ext uri="{FF2B5EF4-FFF2-40B4-BE49-F238E27FC236}">
                <a16:creationId xmlns:a16="http://schemas.microsoft.com/office/drawing/2014/main" id="{A7D32501-9FDF-31C7-AA58-F245D15D8533}"/>
              </a:ext>
            </a:extLst>
          </p:cNvPr>
          <p:cNvSpPr/>
          <p:nvPr/>
        </p:nvSpPr>
        <p:spPr>
          <a:xfrm>
            <a:off x="5562796" y="1331102"/>
            <a:ext cx="1579245" cy="197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000" b="1" noProof="0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Ofertas Públicas</a:t>
            </a:r>
            <a:endParaRPr lang="pt-BR" sz="2000" noProof="0" dirty="0"/>
          </a:p>
        </p:txBody>
      </p:sp>
      <p:sp>
        <p:nvSpPr>
          <p:cNvPr id="93" name="Text 11">
            <a:extLst>
              <a:ext uri="{FF2B5EF4-FFF2-40B4-BE49-F238E27FC236}">
                <a16:creationId xmlns:a16="http://schemas.microsoft.com/office/drawing/2014/main" id="{1920E562-9972-5DCE-46C7-9A7A445A92E8}"/>
              </a:ext>
            </a:extLst>
          </p:cNvPr>
          <p:cNvSpPr/>
          <p:nvPr/>
        </p:nvSpPr>
        <p:spPr>
          <a:xfrm>
            <a:off x="4994453" y="1816761"/>
            <a:ext cx="269693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 participar nos </a:t>
            </a:r>
            <a:r>
              <a:rPr lang="pt-BR" sz="2000" dirty="0">
                <a:solidFill>
                  <a:srgbClr val="183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leilões do Tesouro Nacional 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por meio de </a:t>
            </a:r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instituições S1/S2.</a:t>
            </a:r>
            <a:endParaRPr lang="pt-B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" name="Shape 12">
            <a:extLst>
              <a:ext uri="{FF2B5EF4-FFF2-40B4-BE49-F238E27FC236}">
                <a16:creationId xmlns:a16="http://schemas.microsoft.com/office/drawing/2014/main" id="{F124DD75-B971-216D-A7AF-9CACAF6934B5}"/>
              </a:ext>
            </a:extLst>
          </p:cNvPr>
          <p:cNvSpPr/>
          <p:nvPr/>
        </p:nvSpPr>
        <p:spPr>
          <a:xfrm>
            <a:off x="7930306" y="1263992"/>
            <a:ext cx="3233943" cy="2243585"/>
          </a:xfrm>
          <a:prstGeom prst="roundRect">
            <a:avLst>
              <a:gd name="adj" fmla="val 2349"/>
            </a:avLst>
          </a:prstGeom>
          <a:solidFill>
            <a:schemeClr val="bg1">
              <a:lumMod val="95000"/>
            </a:schemeClr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95" name="Shape 13">
            <a:extLst>
              <a:ext uri="{FF2B5EF4-FFF2-40B4-BE49-F238E27FC236}">
                <a16:creationId xmlns:a16="http://schemas.microsoft.com/office/drawing/2014/main" id="{D17C460B-D584-87C2-282E-35F8EF2FCFE7}"/>
              </a:ext>
            </a:extLst>
          </p:cNvPr>
          <p:cNvSpPr/>
          <p:nvPr/>
        </p:nvSpPr>
        <p:spPr>
          <a:xfrm>
            <a:off x="8218790" y="1298169"/>
            <a:ext cx="378976" cy="378976"/>
          </a:xfrm>
          <a:prstGeom prst="roundRect">
            <a:avLst>
              <a:gd name="adj" fmla="val 24125764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2000" noProof="0" dirty="0"/>
          </a:p>
        </p:txBody>
      </p:sp>
      <p:pic>
        <p:nvPicPr>
          <p:cNvPr id="96" name="Image 2" descr="preencoded.png">
            <a:extLst>
              <a:ext uri="{FF2B5EF4-FFF2-40B4-BE49-F238E27FC236}">
                <a16:creationId xmlns:a16="http://schemas.microsoft.com/office/drawing/2014/main" id="{5CC8796F-B975-51AC-2ADF-26DD53D66E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328682" y="1434878"/>
            <a:ext cx="170497" cy="170497"/>
          </a:xfrm>
          <a:prstGeom prst="rect">
            <a:avLst/>
          </a:prstGeom>
        </p:spPr>
      </p:pic>
      <p:sp>
        <p:nvSpPr>
          <p:cNvPr id="97" name="Text 14">
            <a:extLst>
              <a:ext uri="{FF2B5EF4-FFF2-40B4-BE49-F238E27FC236}">
                <a16:creationId xmlns:a16="http://schemas.microsoft.com/office/drawing/2014/main" id="{8E376F24-D357-B5A3-775C-2314318AB4BA}"/>
              </a:ext>
            </a:extLst>
          </p:cNvPr>
          <p:cNvSpPr/>
          <p:nvPr/>
        </p:nvSpPr>
        <p:spPr>
          <a:xfrm>
            <a:off x="8735535" y="1367780"/>
            <a:ext cx="1579245" cy="197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000" b="1" noProof="0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Mercado de Balcão</a:t>
            </a:r>
            <a:endParaRPr lang="pt-BR" sz="2000" noProof="0" dirty="0"/>
          </a:p>
        </p:txBody>
      </p:sp>
      <p:sp>
        <p:nvSpPr>
          <p:cNvPr id="98" name="Text 15">
            <a:extLst>
              <a:ext uri="{FF2B5EF4-FFF2-40B4-BE49-F238E27FC236}">
                <a16:creationId xmlns:a16="http://schemas.microsoft.com/office/drawing/2014/main" id="{C9294C7D-AE90-C5B4-9497-72DA73E01DE7}"/>
              </a:ext>
            </a:extLst>
          </p:cNvPr>
          <p:cNvSpPr/>
          <p:nvPr/>
        </p:nvSpPr>
        <p:spPr>
          <a:xfrm>
            <a:off x="8016281" y="1739646"/>
            <a:ext cx="30561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 realizar operações intermediadas somente por </a:t>
            </a:r>
            <a:r>
              <a:rPr lang="pt-BR" sz="2000">
                <a:solidFill>
                  <a:srgbClr val="183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instituições credenciadas S1 e S2</a:t>
            </a:r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pt-B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1" name="Text 18">
            <a:extLst>
              <a:ext uri="{FF2B5EF4-FFF2-40B4-BE49-F238E27FC236}">
                <a16:creationId xmlns:a16="http://schemas.microsoft.com/office/drawing/2014/main" id="{F182FC0C-9BD3-A764-17B8-C793BD5A7B50}"/>
              </a:ext>
            </a:extLst>
          </p:cNvPr>
          <p:cNvSpPr/>
          <p:nvPr/>
        </p:nvSpPr>
        <p:spPr>
          <a:xfrm>
            <a:off x="2517193" y="3796387"/>
            <a:ext cx="4730472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2200" b="1" noProof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Princípios a serem observados pelas Plataformas </a:t>
            </a:r>
            <a:r>
              <a:rPr lang="pt-BR" sz="2200" b="1" noProof="0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Eletrônicas</a:t>
            </a:r>
            <a:endParaRPr lang="pt-BR" sz="2200" noProof="0" dirty="0"/>
          </a:p>
        </p:txBody>
      </p:sp>
      <p:sp>
        <p:nvSpPr>
          <p:cNvPr id="102" name="Shape 19">
            <a:extLst>
              <a:ext uri="{FF2B5EF4-FFF2-40B4-BE49-F238E27FC236}">
                <a16:creationId xmlns:a16="http://schemas.microsoft.com/office/drawing/2014/main" id="{29333F62-3A5E-3984-ABF5-FC7BDEAB85EA}"/>
              </a:ext>
            </a:extLst>
          </p:cNvPr>
          <p:cNvSpPr/>
          <p:nvPr/>
        </p:nvSpPr>
        <p:spPr>
          <a:xfrm>
            <a:off x="3063212" y="4193891"/>
            <a:ext cx="2803512" cy="1504374"/>
          </a:xfrm>
          <a:prstGeom prst="roundRect">
            <a:avLst>
              <a:gd name="adj" fmla="val 4684"/>
            </a:avLst>
          </a:prstGeom>
          <a:solidFill>
            <a:srgbClr val="FAFAFA">
              <a:alpha val="95000"/>
            </a:srgbClr>
          </a:solidFill>
          <a:ln w="1524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dirty="0"/>
          </a:p>
        </p:txBody>
      </p:sp>
      <p:sp>
        <p:nvSpPr>
          <p:cNvPr id="103" name="Text 21">
            <a:extLst>
              <a:ext uri="{FF2B5EF4-FFF2-40B4-BE49-F238E27FC236}">
                <a16:creationId xmlns:a16="http://schemas.microsoft.com/office/drawing/2014/main" id="{C837F73A-939D-4AF6-C1C4-570024C6CEDF}"/>
              </a:ext>
            </a:extLst>
          </p:cNvPr>
          <p:cNvSpPr/>
          <p:nvPr/>
        </p:nvSpPr>
        <p:spPr>
          <a:xfrm>
            <a:off x="2938099" y="4197665"/>
            <a:ext cx="2762948" cy="239086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lIns="0" tIns="0" rIns="0" bIns="0" rtlCol="0" anchor="t"/>
          <a:lstStyle/>
          <a:p>
            <a:pPr algn="ctr"/>
            <a:r>
              <a:rPr lang="pt-BR" b="1" dirty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Igualdade de Condições</a:t>
            </a:r>
          </a:p>
        </p:txBody>
      </p:sp>
      <p:sp>
        <p:nvSpPr>
          <p:cNvPr id="104" name="Text 22">
            <a:extLst>
              <a:ext uri="{FF2B5EF4-FFF2-40B4-BE49-F238E27FC236}">
                <a16:creationId xmlns:a16="http://schemas.microsoft.com/office/drawing/2014/main" id="{F7184B84-DA53-ACDA-63D0-370E415DAA23}"/>
              </a:ext>
            </a:extLst>
          </p:cNvPr>
          <p:cNvSpPr/>
          <p:nvPr/>
        </p:nvSpPr>
        <p:spPr>
          <a:xfrm>
            <a:off x="3171524" y="4497218"/>
            <a:ext cx="2626674" cy="11323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pt-BR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 participantes têm acesso às mesmas e informações, </a:t>
            </a:r>
          </a:p>
          <a:p>
            <a:r>
              <a:rPr lang="pt-BR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promovendo equidade</a:t>
            </a:r>
          </a:p>
          <a:p>
            <a:r>
              <a:rPr lang="pt-BR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dirty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nas negociações.</a:t>
            </a:r>
          </a:p>
        </p:txBody>
      </p:sp>
      <p:sp>
        <p:nvSpPr>
          <p:cNvPr id="105" name="Shape 23">
            <a:extLst>
              <a:ext uri="{FF2B5EF4-FFF2-40B4-BE49-F238E27FC236}">
                <a16:creationId xmlns:a16="http://schemas.microsoft.com/office/drawing/2014/main" id="{0FC0FA75-63AC-574F-6E95-5FC202C57ADD}"/>
              </a:ext>
            </a:extLst>
          </p:cNvPr>
          <p:cNvSpPr/>
          <p:nvPr/>
        </p:nvSpPr>
        <p:spPr>
          <a:xfrm>
            <a:off x="6096000" y="4227402"/>
            <a:ext cx="2562341" cy="1470862"/>
          </a:xfrm>
          <a:prstGeom prst="roundRect">
            <a:avLst>
              <a:gd name="adj" fmla="val 4684"/>
            </a:avLst>
          </a:prstGeom>
          <a:solidFill>
            <a:srgbClr val="FAFAFA">
              <a:alpha val="95000"/>
            </a:srgbClr>
          </a:solidFill>
          <a:ln w="1524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dirty="0"/>
          </a:p>
        </p:txBody>
      </p:sp>
      <p:sp>
        <p:nvSpPr>
          <p:cNvPr id="106" name="Shape 24">
            <a:extLst>
              <a:ext uri="{FF2B5EF4-FFF2-40B4-BE49-F238E27FC236}">
                <a16:creationId xmlns:a16="http://schemas.microsoft.com/office/drawing/2014/main" id="{291975C2-1C9F-F0E6-CC27-8F3F79E96087}"/>
              </a:ext>
            </a:extLst>
          </p:cNvPr>
          <p:cNvSpPr/>
          <p:nvPr/>
        </p:nvSpPr>
        <p:spPr>
          <a:xfrm>
            <a:off x="6028817" y="4193891"/>
            <a:ext cx="45719" cy="1512420"/>
          </a:xfrm>
          <a:prstGeom prst="roundRect">
            <a:avLst>
              <a:gd name="adj" fmla="val 87046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107" name="Text 25">
            <a:extLst>
              <a:ext uri="{FF2B5EF4-FFF2-40B4-BE49-F238E27FC236}">
                <a16:creationId xmlns:a16="http://schemas.microsoft.com/office/drawing/2014/main" id="{2FDCF55E-6C89-B3EC-30FE-3DA166E317A8}"/>
              </a:ext>
            </a:extLst>
          </p:cNvPr>
          <p:cNvSpPr/>
          <p:nvPr/>
        </p:nvSpPr>
        <p:spPr>
          <a:xfrm>
            <a:off x="6352419" y="4227402"/>
            <a:ext cx="1579245" cy="197287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lIns="0" tIns="0" rIns="0" bIns="0" rtlCol="0" anchor="t"/>
          <a:lstStyle/>
          <a:p>
            <a:pPr algn="ctr"/>
            <a:r>
              <a:rPr lang="pt-BR" b="1" dirty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Liquidez Assegurada</a:t>
            </a:r>
          </a:p>
        </p:txBody>
      </p:sp>
      <p:sp>
        <p:nvSpPr>
          <p:cNvPr id="108" name="Text 26">
            <a:extLst>
              <a:ext uri="{FF2B5EF4-FFF2-40B4-BE49-F238E27FC236}">
                <a16:creationId xmlns:a16="http://schemas.microsoft.com/office/drawing/2014/main" id="{ADFBF3DD-9273-62F5-6A4C-BFC6A16D2387}"/>
              </a:ext>
            </a:extLst>
          </p:cNvPr>
          <p:cNvSpPr/>
          <p:nvPr/>
        </p:nvSpPr>
        <p:spPr>
          <a:xfrm>
            <a:off x="6189706" y="4589873"/>
            <a:ext cx="2313394" cy="8081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pt-BR" noProof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Volume </a:t>
            </a:r>
            <a:r>
              <a:rPr lang="pt-BR" noProof="0" dirty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adequado de negociações e facilidade </a:t>
            </a:r>
            <a:r>
              <a:rPr lang="pt-BR" noProof="0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liquidação dos ativos.</a:t>
            </a:r>
            <a:endParaRPr lang="pt-BR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" name="Shape 28">
            <a:extLst>
              <a:ext uri="{FF2B5EF4-FFF2-40B4-BE49-F238E27FC236}">
                <a16:creationId xmlns:a16="http://schemas.microsoft.com/office/drawing/2014/main" id="{E82EB90D-DB0C-D8D5-B63F-F852C6ABCDC5}"/>
              </a:ext>
            </a:extLst>
          </p:cNvPr>
          <p:cNvSpPr/>
          <p:nvPr/>
        </p:nvSpPr>
        <p:spPr>
          <a:xfrm>
            <a:off x="8780611" y="4219629"/>
            <a:ext cx="60960" cy="1486682"/>
          </a:xfrm>
          <a:prstGeom prst="roundRect">
            <a:avLst>
              <a:gd name="adj" fmla="val 87046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111" name="Text 29">
            <a:extLst>
              <a:ext uri="{FF2B5EF4-FFF2-40B4-BE49-F238E27FC236}">
                <a16:creationId xmlns:a16="http://schemas.microsoft.com/office/drawing/2014/main" id="{B663E52A-149A-EAD4-4EBA-0ACC3700C908}"/>
              </a:ext>
            </a:extLst>
          </p:cNvPr>
          <p:cNvSpPr/>
          <p:nvPr/>
        </p:nvSpPr>
        <p:spPr>
          <a:xfrm>
            <a:off x="9042953" y="4168903"/>
            <a:ext cx="2301387" cy="285780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lIns="0" tIns="0" rIns="0" bIns="0" rtlCol="0" anchor="t"/>
          <a:lstStyle/>
          <a:p>
            <a:pPr algn="ctr"/>
            <a:r>
              <a:rPr lang="pt-BR" b="1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Formação competitiva </a:t>
            </a:r>
          </a:p>
          <a:p>
            <a:pPr algn="ctr"/>
            <a:r>
              <a:rPr lang="pt-BR" b="1">
                <a:solidFill>
                  <a:srgbClr val="2A27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preços</a:t>
            </a:r>
            <a:endParaRPr lang="pt-BR" b="1" dirty="0">
              <a:solidFill>
                <a:srgbClr val="2A274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" name="Text 30">
            <a:extLst>
              <a:ext uri="{FF2B5EF4-FFF2-40B4-BE49-F238E27FC236}">
                <a16:creationId xmlns:a16="http://schemas.microsoft.com/office/drawing/2014/main" id="{E2A08FB3-837B-DC38-A08A-A70DDB902841}"/>
              </a:ext>
            </a:extLst>
          </p:cNvPr>
          <p:cNvSpPr/>
          <p:nvPr/>
        </p:nvSpPr>
        <p:spPr>
          <a:xfrm>
            <a:off x="8937740" y="4664248"/>
            <a:ext cx="22973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 </a:t>
            </a: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ambiente aberto, com ofertas visíveis </a:t>
            </a:r>
            <a:r>
              <a:rPr lang="pt-BR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 mercado. </a:t>
            </a:r>
            <a:endParaRPr lang="pt-B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" name="CaixaDeTexto 112">
            <a:extLst>
              <a:ext uri="{FF2B5EF4-FFF2-40B4-BE49-F238E27FC236}">
                <a16:creationId xmlns:a16="http://schemas.microsoft.com/office/drawing/2014/main" id="{88DBE4E2-94D0-8FE5-79F7-4C2BD2F9B93C}"/>
              </a:ext>
            </a:extLst>
          </p:cNvPr>
          <p:cNvSpPr txBox="1"/>
          <p:nvPr/>
        </p:nvSpPr>
        <p:spPr>
          <a:xfrm>
            <a:off x="597994" y="1686873"/>
            <a:ext cx="412780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ambientes administrados por instituições autorizadas Bacen/CVM, </a:t>
            </a:r>
            <a:r>
              <a:rPr lang="pt-BR" sz="2000">
                <a:solidFill>
                  <a:srgbClr val="183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 habilitação, no mínimo, três instituições S1/S2</a:t>
            </a:r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mas fechamento das operações decorre da dinâmica da plataforma. </a:t>
            </a:r>
            <a:endParaRPr lang="pt-B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4" name="Text 2">
            <a:extLst>
              <a:ext uri="{FF2B5EF4-FFF2-40B4-BE49-F238E27FC236}">
                <a16:creationId xmlns:a16="http://schemas.microsoft.com/office/drawing/2014/main" id="{866BCE13-02A5-EE27-D336-A832F21751A3}"/>
              </a:ext>
            </a:extLst>
          </p:cNvPr>
          <p:cNvSpPr/>
          <p:nvPr/>
        </p:nvSpPr>
        <p:spPr>
          <a:xfrm>
            <a:off x="1293021" y="524095"/>
            <a:ext cx="894635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5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 operações com títulos públicos:</a:t>
            </a:r>
          </a:p>
        </p:txBody>
      </p:sp>
      <p:sp>
        <p:nvSpPr>
          <p:cNvPr id="2" name="Shape 19">
            <a:extLst>
              <a:ext uri="{FF2B5EF4-FFF2-40B4-BE49-F238E27FC236}">
                <a16:creationId xmlns:a16="http://schemas.microsoft.com/office/drawing/2014/main" id="{851C7FC8-66D6-4BD6-46BE-EE9CFD606078}"/>
              </a:ext>
            </a:extLst>
          </p:cNvPr>
          <p:cNvSpPr/>
          <p:nvPr/>
        </p:nvSpPr>
        <p:spPr>
          <a:xfrm>
            <a:off x="712490" y="4211583"/>
            <a:ext cx="2170704" cy="1505019"/>
          </a:xfrm>
          <a:prstGeom prst="roundRect">
            <a:avLst>
              <a:gd name="adj" fmla="val 4684"/>
            </a:avLst>
          </a:prstGeom>
          <a:solidFill>
            <a:srgbClr val="FAFAFA">
              <a:alpha val="95000"/>
            </a:srgbClr>
          </a:solidFill>
          <a:ln w="1524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3" name="Text 21">
            <a:extLst>
              <a:ext uri="{FF2B5EF4-FFF2-40B4-BE49-F238E27FC236}">
                <a16:creationId xmlns:a16="http://schemas.microsoft.com/office/drawing/2014/main" id="{81C68BAC-61B9-9F15-B2F4-3CC271F52664}"/>
              </a:ext>
            </a:extLst>
          </p:cNvPr>
          <p:cNvSpPr/>
          <p:nvPr/>
        </p:nvSpPr>
        <p:spPr>
          <a:xfrm>
            <a:off x="804351" y="4219629"/>
            <a:ext cx="2239103" cy="2664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pt-BR" b="1">
                <a:solidFill>
                  <a:srgbClr val="183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Registro de ofertas e fechamento da operação sem prévio conhecimento </a:t>
            </a:r>
          </a:p>
          <a:p>
            <a:r>
              <a:rPr lang="pt-BR" b="1">
                <a:solidFill>
                  <a:srgbClr val="183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contraparte.</a:t>
            </a:r>
          </a:p>
        </p:txBody>
      </p:sp>
      <p:sp>
        <p:nvSpPr>
          <p:cNvPr id="4" name="Shape 24">
            <a:extLst>
              <a:ext uri="{FF2B5EF4-FFF2-40B4-BE49-F238E27FC236}">
                <a16:creationId xmlns:a16="http://schemas.microsoft.com/office/drawing/2014/main" id="{DC5811CA-66FE-D51E-BC83-92908F6E6279}"/>
              </a:ext>
            </a:extLst>
          </p:cNvPr>
          <p:cNvSpPr/>
          <p:nvPr/>
        </p:nvSpPr>
        <p:spPr>
          <a:xfrm>
            <a:off x="3028285" y="4182021"/>
            <a:ext cx="74713" cy="1534580"/>
          </a:xfrm>
          <a:prstGeom prst="roundRect">
            <a:avLst>
              <a:gd name="adj" fmla="val 87046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sp>
        <p:nvSpPr>
          <p:cNvPr id="5" name="Shape 24">
            <a:extLst>
              <a:ext uri="{FF2B5EF4-FFF2-40B4-BE49-F238E27FC236}">
                <a16:creationId xmlns:a16="http://schemas.microsoft.com/office/drawing/2014/main" id="{1A67A5E6-C43C-6427-D381-AD085B675EC0}"/>
              </a:ext>
            </a:extLst>
          </p:cNvPr>
          <p:cNvSpPr/>
          <p:nvPr/>
        </p:nvSpPr>
        <p:spPr>
          <a:xfrm>
            <a:off x="716628" y="4193891"/>
            <a:ext cx="60960" cy="1561624"/>
          </a:xfrm>
          <a:prstGeom prst="roundRect">
            <a:avLst>
              <a:gd name="adj" fmla="val 87046"/>
            </a:avLst>
          </a:prstGeom>
          <a:solidFill>
            <a:srgbClr val="5E4CE6"/>
          </a:solidFill>
          <a:ln/>
        </p:spPr>
        <p:txBody>
          <a:bodyPr/>
          <a:lstStyle/>
          <a:p>
            <a:endParaRPr lang="pt-BR" sz="1200" noProof="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4AEA19C-E828-193E-AE30-E407225E7B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30322">
            <a:off x="-141577" y="642554"/>
            <a:ext cx="2774930" cy="2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6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4BE18-4D51-95B3-5DC4-D8567882F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30F86EB-0AF7-30F9-370A-1A005AC64FB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402750" y="6443067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>
                <a:solidFill>
                  <a:schemeClr val="tx1"/>
                </a:solidFill>
              </a:rPr>
              <a:pPr/>
              <a:t>9</a:t>
            </a:fld>
            <a:endParaRPr lang="pt-BR">
              <a:solidFill>
                <a:schemeClr val="tx1"/>
              </a:solidFill>
            </a:endParaRPr>
          </a:p>
        </p:txBody>
      </p:sp>
      <p:sp>
        <p:nvSpPr>
          <p:cNvPr id="80" name="Freeform 56">
            <a:extLst>
              <a:ext uri="{FF2B5EF4-FFF2-40B4-BE49-F238E27FC236}">
                <a16:creationId xmlns:a16="http://schemas.microsoft.com/office/drawing/2014/main" id="{762CDFD1-81F1-6B13-19DD-68C3A06F4973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C2DAE5D2-B2F7-DF98-6FB2-487A8125D28F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23" name="Rectangle 55">
              <a:extLst>
                <a:ext uri="{FF2B5EF4-FFF2-40B4-BE49-F238E27FC236}">
                  <a16:creationId xmlns:a16="http://schemas.microsoft.com/office/drawing/2014/main" id="{B465BCFB-3A96-63AF-A350-C451D8358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56">
              <a:extLst>
                <a:ext uri="{FF2B5EF4-FFF2-40B4-BE49-F238E27FC236}">
                  <a16:creationId xmlns:a16="http://schemas.microsoft.com/office/drawing/2014/main" id="{AE0F5774-9AEF-F154-74A7-7A281F2D3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1A4A876C-3F0F-01A9-8F38-34AD222B8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10C51E41-A6DA-4FFF-D2E9-8AB7D789C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3DCAE611-8B5A-942F-372E-4749BF44C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6AD46E22-855B-8898-FA8E-9DB744DA3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Oval 61">
              <a:extLst>
                <a:ext uri="{FF2B5EF4-FFF2-40B4-BE49-F238E27FC236}">
                  <a16:creationId xmlns:a16="http://schemas.microsoft.com/office/drawing/2014/main" id="{84E41CB7-B2AE-93E7-102F-A824770D9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EAEF8030-31C6-A2C9-2981-57C8BD35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2BC36912-802C-5B5F-4ACD-CF4EEAA96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8E888B64-2198-CE1B-C0AE-716E60628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EFA8C8BA-0376-CE7F-3A43-B06311C5E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F867DE6C-F59B-6F70-25A6-40464A194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8" name="Rectangle 67">
              <a:extLst>
                <a:ext uri="{FF2B5EF4-FFF2-40B4-BE49-F238E27FC236}">
                  <a16:creationId xmlns:a16="http://schemas.microsoft.com/office/drawing/2014/main" id="{0B7C74EE-DDC8-ECF1-E94E-37A87E29B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5B896802-379A-903D-092A-CDA4D6D27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65" name="Oval 62">
            <a:extLst>
              <a:ext uri="{FF2B5EF4-FFF2-40B4-BE49-F238E27FC236}">
                <a16:creationId xmlns:a16="http://schemas.microsoft.com/office/drawing/2014/main" id="{EA4C1A01-6DEA-E14E-F1CB-0976D7FB2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45EB291B-687E-AF83-3C77-8EF9125D7AA3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9E7A24BB-8705-4FA3-264E-C5BE2E0CC1E3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Retângulo: Cantos Arredondados 36">
              <a:extLst>
                <a:ext uri="{FF2B5EF4-FFF2-40B4-BE49-F238E27FC236}">
                  <a16:creationId xmlns:a16="http://schemas.microsoft.com/office/drawing/2014/main" id="{039DF84A-59EE-81FA-ED4F-D9297EC8449D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Retângulo: Cantos Arredondados 37">
              <a:extLst>
                <a:ext uri="{FF2B5EF4-FFF2-40B4-BE49-F238E27FC236}">
                  <a16:creationId xmlns:a16="http://schemas.microsoft.com/office/drawing/2014/main" id="{BCBF666C-5BA1-1D01-C587-BC22FBFA5F37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" name="Text 2">
            <a:extLst>
              <a:ext uri="{FF2B5EF4-FFF2-40B4-BE49-F238E27FC236}">
                <a16:creationId xmlns:a16="http://schemas.microsoft.com/office/drawing/2014/main" id="{6246172C-A779-B5F1-A3D5-7637F88CB3E2}"/>
              </a:ext>
            </a:extLst>
          </p:cNvPr>
          <p:cNvSpPr/>
          <p:nvPr/>
        </p:nvSpPr>
        <p:spPr>
          <a:xfrm>
            <a:off x="2520805" y="384742"/>
            <a:ext cx="725501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exposição a ativos privados:</a:t>
            </a:r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18C73954-9F10-0583-5BB1-061187D33540}"/>
              </a:ext>
            </a:extLst>
          </p:cNvPr>
          <p:cNvSpPr/>
          <p:nvPr/>
        </p:nvSpPr>
        <p:spPr>
          <a:xfrm>
            <a:off x="1390057" y="1321105"/>
            <a:ext cx="3960376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058FAD82-26B0-45C2-36A8-921762D119B0}"/>
              </a:ext>
            </a:extLst>
          </p:cNvPr>
          <p:cNvSpPr/>
          <p:nvPr/>
        </p:nvSpPr>
        <p:spPr>
          <a:xfrm>
            <a:off x="1692840" y="1524018"/>
            <a:ext cx="3033712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80%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de renda fixa </a:t>
            </a:r>
          </a:p>
          <a:p>
            <a:pPr marL="0" indent="0" algn="l">
              <a:buNone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(que podem conter até 50% </a:t>
            </a:r>
          </a:p>
          <a:p>
            <a:pPr marL="0" indent="0" algn="l">
              <a:buNone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crédito privado);</a:t>
            </a:r>
            <a:endParaRPr lang="pt-BR" sz="1600" b="1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E1D2D252-35A8-3738-3082-6A202FAE0FCA}"/>
              </a:ext>
            </a:extLst>
          </p:cNvPr>
          <p:cNvSpPr/>
          <p:nvPr/>
        </p:nvSpPr>
        <p:spPr>
          <a:xfrm>
            <a:off x="651716" y="2309141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C0CC8008-DD35-C356-A91F-DCABA14BA013}"/>
              </a:ext>
            </a:extLst>
          </p:cNvPr>
          <p:cNvSpPr/>
          <p:nvPr/>
        </p:nvSpPr>
        <p:spPr>
          <a:xfrm>
            <a:off x="982199" y="2550924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20%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renda fixa de crédito privado;</a:t>
            </a:r>
          </a:p>
        </p:txBody>
      </p:sp>
      <p:sp>
        <p:nvSpPr>
          <p:cNvPr id="14" name="Shape 11">
            <a:extLst>
              <a:ext uri="{FF2B5EF4-FFF2-40B4-BE49-F238E27FC236}">
                <a16:creationId xmlns:a16="http://schemas.microsoft.com/office/drawing/2014/main" id="{723492F5-06EB-3FDC-A9DF-F290F4BF5846}"/>
              </a:ext>
            </a:extLst>
          </p:cNvPr>
          <p:cNvSpPr/>
          <p:nvPr/>
        </p:nvSpPr>
        <p:spPr>
          <a:xfrm>
            <a:off x="360108" y="2143880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5" name="Shape 11">
            <a:extLst>
              <a:ext uri="{FF2B5EF4-FFF2-40B4-BE49-F238E27FC236}">
                <a16:creationId xmlns:a16="http://schemas.microsoft.com/office/drawing/2014/main" id="{A8436D1B-3F09-5E94-D0B5-80A5A1100785}"/>
              </a:ext>
            </a:extLst>
          </p:cNvPr>
          <p:cNvSpPr/>
          <p:nvPr/>
        </p:nvSpPr>
        <p:spPr>
          <a:xfrm>
            <a:off x="1098432" y="1141314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6" name="Shape 6">
            <a:extLst>
              <a:ext uri="{FF2B5EF4-FFF2-40B4-BE49-F238E27FC236}">
                <a16:creationId xmlns:a16="http://schemas.microsoft.com/office/drawing/2014/main" id="{FCA054E5-3CEA-3869-AB9B-2C5A456526BD}"/>
              </a:ext>
            </a:extLst>
          </p:cNvPr>
          <p:cNvSpPr/>
          <p:nvPr/>
        </p:nvSpPr>
        <p:spPr>
          <a:xfrm>
            <a:off x="6708001" y="1343235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3B629453-4C1A-ABD3-3511-8C029CFD279A}"/>
              </a:ext>
            </a:extLst>
          </p:cNvPr>
          <p:cNvSpPr/>
          <p:nvPr/>
        </p:nvSpPr>
        <p:spPr>
          <a:xfrm>
            <a:off x="7038484" y="1585018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5%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nas Cadeias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Produtivas Agroindustriais (Fiagro);</a:t>
            </a:r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B5853788-6547-17DD-D12D-6FAD5985EBA3}"/>
              </a:ext>
            </a:extLst>
          </p:cNvPr>
          <p:cNvSpPr/>
          <p:nvPr/>
        </p:nvSpPr>
        <p:spPr>
          <a:xfrm>
            <a:off x="6416393" y="1177974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19" name="Shape 2">
            <a:extLst>
              <a:ext uri="{FF2B5EF4-FFF2-40B4-BE49-F238E27FC236}">
                <a16:creationId xmlns:a16="http://schemas.microsoft.com/office/drawing/2014/main" id="{7E50F2F8-3191-1297-DED5-33A5C345F4C4}"/>
              </a:ext>
            </a:extLst>
          </p:cNvPr>
          <p:cNvSpPr/>
          <p:nvPr/>
        </p:nvSpPr>
        <p:spPr>
          <a:xfrm>
            <a:off x="7136627" y="4787609"/>
            <a:ext cx="3960376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20" name="Text 4">
            <a:extLst>
              <a:ext uri="{FF2B5EF4-FFF2-40B4-BE49-F238E27FC236}">
                <a16:creationId xmlns:a16="http://schemas.microsoft.com/office/drawing/2014/main" id="{33BA4BFB-C43B-6261-0676-3C389BFA7D25}"/>
              </a:ext>
            </a:extLst>
          </p:cNvPr>
          <p:cNvSpPr/>
          <p:nvPr/>
        </p:nvSpPr>
        <p:spPr>
          <a:xfrm>
            <a:off x="7466991" y="5036806"/>
            <a:ext cx="3033712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limites de alocação em renda</a:t>
            </a:r>
          </a:p>
          <a:p>
            <a:pPr marL="0" indent="0" algn="l">
              <a:buNone/>
            </a:pP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variável, estruturados e imobiliários: </a:t>
            </a:r>
          </a:p>
          <a:p>
            <a:pPr marL="0" indent="0" algn="l">
              <a:buNone/>
            </a:pPr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40% Nível II, 50% Nível III e 60% Nível IV </a:t>
            </a:r>
          </a:p>
          <a:p>
            <a:pPr marL="0" indent="0" algn="l">
              <a:buNone/>
            </a:pPr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Pró-Gestão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pt-BR" sz="1600" b="1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Shape 6">
            <a:extLst>
              <a:ext uri="{FF2B5EF4-FFF2-40B4-BE49-F238E27FC236}">
                <a16:creationId xmlns:a16="http://schemas.microsoft.com/office/drawing/2014/main" id="{15D53079-6460-87A7-30D6-2303ABFBA393}"/>
              </a:ext>
            </a:extLst>
          </p:cNvPr>
          <p:cNvSpPr/>
          <p:nvPr/>
        </p:nvSpPr>
        <p:spPr>
          <a:xfrm>
            <a:off x="1444005" y="5014255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54" name="Text 8">
            <a:extLst>
              <a:ext uri="{FF2B5EF4-FFF2-40B4-BE49-F238E27FC236}">
                <a16:creationId xmlns:a16="http://schemas.microsoft.com/office/drawing/2014/main" id="{49EE14FD-66F3-E225-916E-046676F5C084}"/>
              </a:ext>
            </a:extLst>
          </p:cNvPr>
          <p:cNvSpPr/>
          <p:nvPr/>
        </p:nvSpPr>
        <p:spPr>
          <a:xfrm>
            <a:off x="1774488" y="5256038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20%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imobiliários, 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 a possibilidade de integralização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 limites com imóveis aportados; </a:t>
            </a:r>
          </a:p>
        </p:txBody>
      </p:sp>
      <p:sp>
        <p:nvSpPr>
          <p:cNvPr id="55" name="Shape 11">
            <a:extLst>
              <a:ext uri="{FF2B5EF4-FFF2-40B4-BE49-F238E27FC236}">
                <a16:creationId xmlns:a16="http://schemas.microsoft.com/office/drawing/2014/main" id="{609FC8FB-3277-B53A-37BB-593ADEC292A5}"/>
              </a:ext>
            </a:extLst>
          </p:cNvPr>
          <p:cNvSpPr/>
          <p:nvPr/>
        </p:nvSpPr>
        <p:spPr>
          <a:xfrm>
            <a:off x="1152397" y="4848994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56" name="Shape 11">
            <a:extLst>
              <a:ext uri="{FF2B5EF4-FFF2-40B4-BE49-F238E27FC236}">
                <a16:creationId xmlns:a16="http://schemas.microsoft.com/office/drawing/2014/main" id="{BECD1EEE-6093-D02A-F29C-CDE57A5FFD4F}"/>
              </a:ext>
            </a:extLst>
          </p:cNvPr>
          <p:cNvSpPr/>
          <p:nvPr/>
        </p:nvSpPr>
        <p:spPr>
          <a:xfrm>
            <a:off x="6617986" y="4541600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58" name="Shape 6">
            <a:extLst>
              <a:ext uri="{FF2B5EF4-FFF2-40B4-BE49-F238E27FC236}">
                <a16:creationId xmlns:a16="http://schemas.microsoft.com/office/drawing/2014/main" id="{EDD0B258-61BE-082E-8A48-DFC142F496D9}"/>
              </a:ext>
            </a:extLst>
          </p:cNvPr>
          <p:cNvSpPr/>
          <p:nvPr/>
        </p:nvSpPr>
        <p:spPr>
          <a:xfrm>
            <a:off x="1444005" y="3273704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61" name="Text 8">
            <a:extLst>
              <a:ext uri="{FF2B5EF4-FFF2-40B4-BE49-F238E27FC236}">
                <a16:creationId xmlns:a16="http://schemas.microsoft.com/office/drawing/2014/main" id="{78BA3279-70BE-82C2-8462-A38C6993D4AC}"/>
              </a:ext>
            </a:extLst>
          </p:cNvPr>
          <p:cNvSpPr/>
          <p:nvPr/>
        </p:nvSpPr>
        <p:spPr>
          <a:xfrm>
            <a:off x="1774488" y="3515487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20%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direitos creditórios;</a:t>
            </a:r>
          </a:p>
        </p:txBody>
      </p:sp>
      <p:sp>
        <p:nvSpPr>
          <p:cNvPr id="63" name="Shape 11">
            <a:extLst>
              <a:ext uri="{FF2B5EF4-FFF2-40B4-BE49-F238E27FC236}">
                <a16:creationId xmlns:a16="http://schemas.microsoft.com/office/drawing/2014/main" id="{61920831-B477-E535-D203-2F7A077A86C2}"/>
              </a:ext>
            </a:extLst>
          </p:cNvPr>
          <p:cNvSpPr/>
          <p:nvPr/>
        </p:nvSpPr>
        <p:spPr>
          <a:xfrm>
            <a:off x="1152397" y="3108443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66" name="Shape 6">
            <a:extLst>
              <a:ext uri="{FF2B5EF4-FFF2-40B4-BE49-F238E27FC236}">
                <a16:creationId xmlns:a16="http://schemas.microsoft.com/office/drawing/2014/main" id="{0E94CBE5-0F8A-B927-092B-29F83D10D897}"/>
              </a:ext>
            </a:extLst>
          </p:cNvPr>
          <p:cNvSpPr/>
          <p:nvPr/>
        </p:nvSpPr>
        <p:spPr>
          <a:xfrm>
            <a:off x="7465450" y="2248740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67" name="Text 8">
            <a:extLst>
              <a:ext uri="{FF2B5EF4-FFF2-40B4-BE49-F238E27FC236}">
                <a16:creationId xmlns:a16="http://schemas.microsoft.com/office/drawing/2014/main" id="{4697DFA7-AC70-D4D7-C576-C8B6F10A65F8}"/>
              </a:ext>
            </a:extLst>
          </p:cNvPr>
          <p:cNvSpPr/>
          <p:nvPr/>
        </p:nvSpPr>
        <p:spPr>
          <a:xfrm>
            <a:off x="7795933" y="2490523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15%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multimercado;</a:t>
            </a:r>
          </a:p>
        </p:txBody>
      </p:sp>
      <p:sp>
        <p:nvSpPr>
          <p:cNvPr id="68" name="Shape 11">
            <a:extLst>
              <a:ext uri="{FF2B5EF4-FFF2-40B4-BE49-F238E27FC236}">
                <a16:creationId xmlns:a16="http://schemas.microsoft.com/office/drawing/2014/main" id="{34F5C1D6-CBE7-35A6-7109-E783D5B3FFAB}"/>
              </a:ext>
            </a:extLst>
          </p:cNvPr>
          <p:cNvSpPr/>
          <p:nvPr/>
        </p:nvSpPr>
        <p:spPr>
          <a:xfrm>
            <a:off x="7173842" y="2083479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69" name="Shape 6">
            <a:extLst>
              <a:ext uri="{FF2B5EF4-FFF2-40B4-BE49-F238E27FC236}">
                <a16:creationId xmlns:a16="http://schemas.microsoft.com/office/drawing/2014/main" id="{E8BC3537-7123-F9E7-C4A3-8A14E8E6019C}"/>
              </a:ext>
            </a:extLst>
          </p:cNvPr>
          <p:cNvSpPr/>
          <p:nvPr/>
        </p:nvSpPr>
        <p:spPr>
          <a:xfrm>
            <a:off x="6787502" y="2915743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0" name="Text 8">
            <a:extLst>
              <a:ext uri="{FF2B5EF4-FFF2-40B4-BE49-F238E27FC236}">
                <a16:creationId xmlns:a16="http://schemas.microsoft.com/office/drawing/2014/main" id="{875EA3B8-958A-0526-2FE8-EF43D27D8F7B}"/>
              </a:ext>
            </a:extLst>
          </p:cNvPr>
          <p:cNvSpPr/>
          <p:nvPr/>
        </p:nvSpPr>
        <p:spPr>
          <a:xfrm>
            <a:off x="7117985" y="3157526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10%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de participação, que 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devem ser poliativos, ou fundos 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ações – mercado de acesso;</a:t>
            </a:r>
          </a:p>
        </p:txBody>
      </p:sp>
      <p:sp>
        <p:nvSpPr>
          <p:cNvPr id="71" name="Shape 11">
            <a:extLst>
              <a:ext uri="{FF2B5EF4-FFF2-40B4-BE49-F238E27FC236}">
                <a16:creationId xmlns:a16="http://schemas.microsoft.com/office/drawing/2014/main" id="{4CC94670-28B6-68F6-69A5-C13384977034}"/>
              </a:ext>
            </a:extLst>
          </p:cNvPr>
          <p:cNvSpPr/>
          <p:nvPr/>
        </p:nvSpPr>
        <p:spPr>
          <a:xfrm>
            <a:off x="6481345" y="2726195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2" name="Shape 6">
            <a:extLst>
              <a:ext uri="{FF2B5EF4-FFF2-40B4-BE49-F238E27FC236}">
                <a16:creationId xmlns:a16="http://schemas.microsoft.com/office/drawing/2014/main" id="{8493240B-9FC6-A67B-1C2B-DC660D848A97}"/>
              </a:ext>
            </a:extLst>
          </p:cNvPr>
          <p:cNvSpPr/>
          <p:nvPr/>
        </p:nvSpPr>
        <p:spPr>
          <a:xfrm>
            <a:off x="7517130" y="4199846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3" name="Text 8">
            <a:extLst>
              <a:ext uri="{FF2B5EF4-FFF2-40B4-BE49-F238E27FC236}">
                <a16:creationId xmlns:a16="http://schemas.microsoft.com/office/drawing/2014/main" id="{33246203-0C65-5411-16A7-5F0C4F5B4617}"/>
              </a:ext>
            </a:extLst>
          </p:cNvPr>
          <p:cNvSpPr/>
          <p:nvPr/>
        </p:nvSpPr>
        <p:spPr>
          <a:xfrm>
            <a:off x="7847613" y="4441629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40%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de renda variável;</a:t>
            </a:r>
          </a:p>
        </p:txBody>
      </p:sp>
      <p:sp>
        <p:nvSpPr>
          <p:cNvPr id="74" name="Shape 11">
            <a:extLst>
              <a:ext uri="{FF2B5EF4-FFF2-40B4-BE49-F238E27FC236}">
                <a16:creationId xmlns:a16="http://schemas.microsoft.com/office/drawing/2014/main" id="{0A2AFD09-F979-AE2C-E969-F05443AE033B}"/>
              </a:ext>
            </a:extLst>
          </p:cNvPr>
          <p:cNvSpPr/>
          <p:nvPr/>
        </p:nvSpPr>
        <p:spPr>
          <a:xfrm>
            <a:off x="7225522" y="4034585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5" name="Shape 6">
            <a:extLst>
              <a:ext uri="{FF2B5EF4-FFF2-40B4-BE49-F238E27FC236}">
                <a16:creationId xmlns:a16="http://schemas.microsoft.com/office/drawing/2014/main" id="{E6CF7177-899E-4F86-0C3D-0CC4F91F6B11}"/>
              </a:ext>
            </a:extLst>
          </p:cNvPr>
          <p:cNvSpPr/>
          <p:nvPr/>
        </p:nvSpPr>
        <p:spPr>
          <a:xfrm>
            <a:off x="651716" y="4085122"/>
            <a:ext cx="3960495" cy="189548"/>
          </a:xfrm>
          <a:prstGeom prst="roundRect">
            <a:avLst>
              <a:gd name="adj" fmla="val 4200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sp>
        <p:nvSpPr>
          <p:cNvPr id="76" name="Text 8">
            <a:extLst>
              <a:ext uri="{FF2B5EF4-FFF2-40B4-BE49-F238E27FC236}">
                <a16:creationId xmlns:a16="http://schemas.microsoft.com/office/drawing/2014/main" id="{3FB4221A-4EBB-1E00-D456-CEEEE100E3A2}"/>
              </a:ext>
            </a:extLst>
          </p:cNvPr>
          <p:cNvSpPr/>
          <p:nvPr/>
        </p:nvSpPr>
        <p:spPr>
          <a:xfrm>
            <a:off x="982199" y="4326905"/>
            <a:ext cx="2891671" cy="311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pt-BR" sz="1600" b="1">
                <a:solidFill>
                  <a:srgbClr val="183E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até 20% </a:t>
            </a:r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fundos de debêntures</a:t>
            </a:r>
          </a:p>
          <a:p>
            <a:r>
              <a:rPr lang="pt-BR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infraestrutura;</a:t>
            </a:r>
          </a:p>
        </p:txBody>
      </p:sp>
      <p:sp>
        <p:nvSpPr>
          <p:cNvPr id="77" name="Shape 11">
            <a:extLst>
              <a:ext uri="{FF2B5EF4-FFF2-40B4-BE49-F238E27FC236}">
                <a16:creationId xmlns:a16="http://schemas.microsoft.com/office/drawing/2014/main" id="{4EF9ADC7-ECB1-A810-C2A1-3D1074C76AA7}"/>
              </a:ext>
            </a:extLst>
          </p:cNvPr>
          <p:cNvSpPr/>
          <p:nvPr/>
        </p:nvSpPr>
        <p:spPr>
          <a:xfrm>
            <a:off x="360108" y="3919861"/>
            <a:ext cx="568643" cy="568643"/>
          </a:xfrm>
          <a:prstGeom prst="roundRect">
            <a:avLst>
              <a:gd name="adj" fmla="val 804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pt-BR" sz="1600" noProof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2AE5D33-5BDC-7499-A22E-4ABC07CB5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30322">
            <a:off x="-122501" y="713465"/>
            <a:ext cx="3029550" cy="29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30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Char"/>
      </p:transition>
    </mc:Choice>
    <mc:Fallback xmlns=""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MPS - Tema claro">
  <a:themeElements>
    <a:clrScheme name="Padrão MPS">
      <a:dk1>
        <a:srgbClr val="3C3C3C"/>
      </a:dk1>
      <a:lt1>
        <a:sysClr val="window" lastClr="FFFFFF"/>
      </a:lt1>
      <a:dk2>
        <a:srgbClr val="00008C"/>
      </a:dk2>
      <a:lt2>
        <a:srgbClr val="FFFF00"/>
      </a:lt2>
      <a:accent1>
        <a:srgbClr val="183EFF"/>
      </a:accent1>
      <a:accent2>
        <a:srgbClr val="FF0000"/>
      </a:accent2>
      <a:accent3>
        <a:srgbClr val="00D000"/>
      </a:accent3>
      <a:accent4>
        <a:srgbClr val="FF7D00"/>
      </a:accent4>
      <a:accent5>
        <a:srgbClr val="FFD000"/>
      </a:accent5>
      <a:accent6>
        <a:srgbClr val="00F537"/>
      </a:accent6>
      <a:hlink>
        <a:srgbClr val="183EFF"/>
      </a:hlink>
      <a:folHlink>
        <a:srgbClr val="00F537"/>
      </a:folHlink>
    </a:clrScheme>
    <a:fontScheme name="Padrão MP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C3BF08FCBC1404284A7C49D9FC811C1" ma:contentTypeVersion="3" ma:contentTypeDescription="Criar um novo documento." ma:contentTypeScope="" ma:versionID="a5ce85c06f507532709a9d8c8acf9aec">
  <xsd:schema xmlns:xsd="http://www.w3.org/2001/XMLSchema" xmlns:xs="http://www.w3.org/2001/XMLSchema" xmlns:p="http://schemas.microsoft.com/office/2006/metadata/properties" xmlns:ns2="9d3a3c94-435f-4b61-af3f-e6a3a684f9a3" targetNamespace="http://schemas.microsoft.com/office/2006/metadata/properties" ma:root="true" ma:fieldsID="8f2ffb21a083a542232f9261ca752782" ns2:_="">
    <xsd:import namespace="9d3a3c94-435f-4b61-af3f-e6a3a684f9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3a3c94-435f-4b61-af3f-e6a3a684f9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0496CE-61DA-4321-83CC-FA59029E1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6B3F3F-36D4-4D50-98F0-8D46974223DB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9d3a3c94-435f-4b61-af3f-e6a3a684f9a3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C1E61352-5EB6-4739-A66E-E2140901AD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3a3c94-435f-4b61-af3f-e6a3a684f9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7045</TotalTime>
  <Words>3015</Words>
  <Application>Microsoft Office PowerPoint</Application>
  <PresentationFormat>Widescreen</PresentationFormat>
  <Paragraphs>450</Paragraphs>
  <Slides>28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38" baseType="lpstr">
      <vt:lpstr>Montserrat</vt:lpstr>
      <vt:lpstr>Calibri</vt:lpstr>
      <vt:lpstr>Arial</vt:lpstr>
      <vt:lpstr>Courier New</vt:lpstr>
      <vt:lpstr>Alexandria Semi Bold</vt:lpstr>
      <vt:lpstr>Sora Light</vt:lpstr>
      <vt:lpstr>Verdana</vt:lpstr>
      <vt:lpstr>Outfit Extra Bold</vt:lpstr>
      <vt:lpstr>Open Sans</vt:lpstr>
      <vt:lpstr>MPS - Tema claro</vt:lpstr>
      <vt:lpstr>  Resolução CMN nº 5.272/2025 Novas diretrizes para as aplicações de recursos dos RPPS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Secretaria de  Regime Próprio e Complementar  MINISTÉRIO DA PREVIDÊNCIA SOCIAL</dc:title>
  <dc:creator>Ana Cavalcante</dc:creator>
  <cp:lastModifiedBy>Arte &amp; Projeções</cp:lastModifiedBy>
  <cp:revision>64</cp:revision>
  <dcterms:created xsi:type="dcterms:W3CDTF">2025-08-08T14:06:20Z</dcterms:created>
  <dcterms:modified xsi:type="dcterms:W3CDTF">2026-05-14T11:43:02Z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0x0101000C3BF08FCBC1404284A7C49D9FC811C1</vt:lpwstr>
  </property>
</Properties>
</file>